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400" r:id="rId2"/>
    <p:sldId id="574" r:id="rId3"/>
    <p:sldId id="573" r:id="rId4"/>
    <p:sldId id="569" r:id="rId5"/>
    <p:sldId id="568" r:id="rId6"/>
    <p:sldId id="561" r:id="rId7"/>
    <p:sldId id="660" r:id="rId8"/>
    <p:sldId id="663" r:id="rId9"/>
    <p:sldId id="664" r:id="rId10"/>
    <p:sldId id="531" r:id="rId11"/>
  </p:sldIdLst>
  <p:sldSz cx="9144000" cy="5143500" type="screen16x9"/>
  <p:notesSz cx="7099300" cy="10234613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69" userDrawn="1">
          <p15:clr>
            <a:srgbClr val="A4A3A4"/>
          </p15:clr>
        </p15:guide>
        <p15:guide id="2" pos="40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AB8A"/>
    <a:srgbClr val="004489"/>
    <a:srgbClr val="4D4D4D"/>
    <a:srgbClr val="0099FF"/>
    <a:srgbClr val="5A50D8"/>
    <a:srgbClr val="39B53F"/>
    <a:srgbClr val="009FBB"/>
    <a:srgbClr val="B80000"/>
    <a:srgbClr val="E46C0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33" autoAdjust="0"/>
    <p:restoredTop sz="95149" autoAdjust="0"/>
  </p:normalViewPr>
  <p:slideViewPr>
    <p:cSldViewPr snapToGrid="0" snapToObjects="1">
      <p:cViewPr varScale="1">
        <p:scale>
          <a:sx n="150" d="100"/>
          <a:sy n="150" d="100"/>
        </p:scale>
        <p:origin x="672" y="138"/>
      </p:cViewPr>
      <p:guideLst>
        <p:guide orient="horz" pos="1869"/>
        <p:guide pos="408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78" d="100"/>
          <a:sy n="78" d="100"/>
        </p:scale>
        <p:origin x="-2538" y="-90"/>
      </p:cViewPr>
      <p:guideLst>
        <p:guide orient="horz" pos="3224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505C609-89DA-41A6-9847-6C0D4EB38D42}" type="datetimeFigureOut">
              <a:rPr lang="fr-FR" smtClean="0"/>
              <a:pPr/>
              <a:t>12/11/2018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6A2A7C9-EF97-4C94-8C03-00B8861D8A3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78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A57F4A2-222B-4379-8641-9985D9F2AD2E}" type="datetimeFigureOut">
              <a:rPr lang="fr-FR" smtClean="0"/>
              <a:pPr/>
              <a:t>12/11/2018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97CC74E-3935-4A4B-82A5-A371CACBF75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68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CC74E-3935-4A4B-82A5-A371CACBF750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925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CC74E-3935-4A4B-82A5-A371CACBF750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925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CC74E-3935-4A4B-82A5-A371CACBF750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2660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CC74E-3935-4A4B-82A5-A371CACBF750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6498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CC74E-3935-4A4B-82A5-A371CACBF750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848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Artificial Intelligence</a:t>
            </a:r>
          </a:p>
          <a:p>
            <a:r>
              <a:rPr lang="en-GB" dirty="0"/>
              <a:t>Machine Learning</a:t>
            </a:r>
          </a:p>
          <a:p>
            <a:r>
              <a:rPr lang="en-GB" dirty="0"/>
              <a:t>Big Data</a:t>
            </a:r>
          </a:p>
          <a:p>
            <a:r>
              <a:rPr lang="en-GB" dirty="0"/>
              <a:t>Internet of Things</a:t>
            </a:r>
          </a:p>
          <a:p>
            <a:r>
              <a:rPr lang="en-GB" dirty="0"/>
              <a:t>5G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CC74E-3935-4A4B-82A5-A371CACBF750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678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Connected Vehicles &amp; Smart Infrastructure</a:t>
            </a:r>
          </a:p>
          <a:p>
            <a:endParaRPr lang="en-GB" dirty="0"/>
          </a:p>
          <a:p>
            <a:r>
              <a:rPr lang="en-GB" dirty="0"/>
              <a:t>Interfacing and interoperability between people, vehicles and infrastructure</a:t>
            </a:r>
          </a:p>
          <a:p>
            <a:r>
              <a:rPr lang="en-GB" dirty="0"/>
              <a:t>5G embedded within assets</a:t>
            </a:r>
          </a:p>
          <a:p>
            <a:endParaRPr lang="en-GB" dirty="0"/>
          </a:p>
          <a:p>
            <a:r>
              <a:rPr lang="en-GB" dirty="0"/>
              <a:t>Interfacing and interoperability between people, vehicles and infrastructure</a:t>
            </a:r>
          </a:p>
          <a:p>
            <a:r>
              <a:rPr lang="en-GB" dirty="0"/>
              <a:t>5G embedded within assets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CC74E-3935-4A4B-82A5-A371CACBF750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698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Highways in the Future</a:t>
            </a:r>
          </a:p>
          <a:p>
            <a:endParaRPr lang="en-GB" dirty="0"/>
          </a:p>
          <a:p>
            <a:r>
              <a:rPr lang="en-GB" dirty="0"/>
              <a:t>Highways are no longer just about travel – they will assume a hybrid function</a:t>
            </a:r>
          </a:p>
          <a:p>
            <a:endParaRPr lang="en-GB" sz="500" dirty="0"/>
          </a:p>
          <a:p>
            <a:r>
              <a:rPr lang="en-GB" dirty="0"/>
              <a:t>Corridors for the generation and transfer of energy</a:t>
            </a:r>
          </a:p>
          <a:p>
            <a:r>
              <a:rPr lang="en-GB" dirty="0"/>
              <a:t>Hubs for connectivity – interoperability between users, vehicles and assets</a:t>
            </a:r>
          </a:p>
          <a:p>
            <a:endParaRPr lang="en-GB" dirty="0"/>
          </a:p>
          <a:p>
            <a:r>
              <a:rPr lang="en-GB" dirty="0"/>
              <a:t>Travel is no longer about simply getting from A to B</a:t>
            </a:r>
          </a:p>
          <a:p>
            <a:r>
              <a:rPr lang="en-GB" dirty="0"/>
              <a:t>Focus on mobility and the ‘customer experience’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16D10-BCC1-9045-853A-A9E401AB510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750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Business Models &amp; Funding</a:t>
            </a:r>
          </a:p>
          <a:p>
            <a:endParaRPr lang="en-GB" dirty="0"/>
          </a:p>
          <a:p>
            <a:r>
              <a:rPr lang="en-GB" dirty="0"/>
              <a:t>Commercialisation of data collected by assets</a:t>
            </a:r>
          </a:p>
          <a:p>
            <a:r>
              <a:rPr lang="en-GB" dirty="0"/>
              <a:t>Joint ownership of roads</a:t>
            </a:r>
          </a:p>
          <a:p>
            <a:r>
              <a:rPr lang="en-GB" dirty="0"/>
              <a:t>Concession model for network transformation</a:t>
            </a:r>
          </a:p>
          <a:p>
            <a:r>
              <a:rPr lang="en-GB" dirty="0"/>
              <a:t>A broader scope of partnerships</a:t>
            </a:r>
          </a:p>
          <a:p>
            <a:endParaRPr lang="en-GB" dirty="0"/>
          </a:p>
          <a:p>
            <a:r>
              <a:rPr lang="en-GB" dirty="0"/>
              <a:t>Decline in VED and fuel duty revenues as vehicles become green</a:t>
            </a:r>
          </a:p>
          <a:p>
            <a:r>
              <a:rPr lang="en-GB" dirty="0"/>
              <a:t>Tax on journeys as opposed to vehicles and road use</a:t>
            </a:r>
          </a:p>
          <a:p>
            <a:r>
              <a:rPr lang="en-GB" dirty="0"/>
              <a:t>Should we ‘book a place’ on the network?</a:t>
            </a:r>
          </a:p>
          <a:p>
            <a:endParaRPr lang="en-GB" dirty="0"/>
          </a:p>
          <a:p>
            <a:pPr defTabSz="990478">
              <a:defRPr/>
            </a:pPr>
            <a:r>
              <a:rPr lang="en-GB" b="1" dirty="0"/>
              <a:t>This should all be considered in the context of Mobility as a Service (‘</a:t>
            </a:r>
            <a:r>
              <a:rPr lang="en-GB" b="1" dirty="0" err="1"/>
              <a:t>MaaS</a:t>
            </a:r>
            <a:r>
              <a:rPr lang="en-GB" b="1" dirty="0"/>
              <a:t>’) overtaking singular ownership of vehicles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CC74E-3935-4A4B-82A5-A371CACBF750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739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Business Models &amp; Funding</a:t>
            </a:r>
          </a:p>
          <a:p>
            <a:endParaRPr lang="en-GB" dirty="0"/>
          </a:p>
          <a:p>
            <a:r>
              <a:rPr lang="en-GB" dirty="0"/>
              <a:t>Commercialisation of data collected by assets</a:t>
            </a:r>
          </a:p>
          <a:p>
            <a:r>
              <a:rPr lang="en-GB" dirty="0"/>
              <a:t>Joint ownership of roads</a:t>
            </a:r>
          </a:p>
          <a:p>
            <a:r>
              <a:rPr lang="en-GB" dirty="0"/>
              <a:t>Concession model for network transformation</a:t>
            </a:r>
          </a:p>
          <a:p>
            <a:r>
              <a:rPr lang="en-GB" dirty="0"/>
              <a:t>A broader scope of partnerships</a:t>
            </a:r>
          </a:p>
          <a:p>
            <a:endParaRPr lang="en-GB" dirty="0"/>
          </a:p>
          <a:p>
            <a:r>
              <a:rPr lang="en-GB" dirty="0"/>
              <a:t>Decline in VED and fuel duty revenues as vehicles become green</a:t>
            </a:r>
          </a:p>
          <a:p>
            <a:r>
              <a:rPr lang="en-GB" dirty="0"/>
              <a:t>Tax on journeys as opposed to vehicles and road use</a:t>
            </a:r>
          </a:p>
          <a:p>
            <a:r>
              <a:rPr lang="en-GB" dirty="0"/>
              <a:t>Should we ‘book a place’ on the network?</a:t>
            </a:r>
          </a:p>
          <a:p>
            <a:endParaRPr lang="en-GB" dirty="0"/>
          </a:p>
          <a:p>
            <a:pPr defTabSz="990478">
              <a:defRPr/>
            </a:pPr>
            <a:r>
              <a:rPr lang="en-GB" b="1" dirty="0"/>
              <a:t>This should all be considered in the context of Mobility as a Service (‘</a:t>
            </a:r>
            <a:r>
              <a:rPr lang="en-GB" b="1" dirty="0" err="1"/>
              <a:t>MaaS</a:t>
            </a:r>
            <a:r>
              <a:rPr lang="en-GB" b="1" dirty="0"/>
              <a:t>’) overtaking singular ownership of vehicles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CC74E-3935-4A4B-82A5-A371CACBF750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173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70960" y="2160000"/>
            <a:ext cx="5273039" cy="7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0" y="0"/>
            <a:ext cx="3870960" cy="51425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099" y="4278123"/>
            <a:ext cx="1403985" cy="7920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870960" y="1080000"/>
            <a:ext cx="5273039" cy="864000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3200" b="1" cap="all" spc="300" baseline="0">
                <a:solidFill>
                  <a:srgbClr val="004489"/>
                </a:solidFill>
                <a:effectLst/>
              </a:defRPr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263514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70960" y="2160000"/>
            <a:ext cx="5273039" cy="7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870960" cy="51435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099" y="4278123"/>
            <a:ext cx="1403985" cy="7920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870960" y="1080000"/>
            <a:ext cx="5273039" cy="864000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3200" b="1" cap="all" spc="300" baseline="0">
                <a:solidFill>
                  <a:srgbClr val="004489"/>
                </a:solidFill>
                <a:effectLst/>
              </a:defRPr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84642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70960" y="2160000"/>
            <a:ext cx="5273039" cy="7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870960" cy="51435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099" y="4278123"/>
            <a:ext cx="1403985" cy="7920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870960" y="1080000"/>
            <a:ext cx="5273039" cy="864000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3200" b="1" cap="all" spc="300" baseline="0">
                <a:solidFill>
                  <a:srgbClr val="004489"/>
                </a:solidFill>
                <a:effectLst/>
              </a:defRPr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348452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70960" y="2160000"/>
            <a:ext cx="5273039" cy="7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870960" cy="51435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099" y="4278123"/>
            <a:ext cx="1403985" cy="7920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870000" y="1080000"/>
            <a:ext cx="5273039" cy="864000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3200" b="1" cap="all" spc="300" baseline="0">
                <a:solidFill>
                  <a:srgbClr val="004489"/>
                </a:solidFill>
                <a:effectLst/>
              </a:defRPr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273162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383868" y="0"/>
            <a:ext cx="5760132" cy="5143500"/>
          </a:xfrm>
          <a:prstGeom prst="rect">
            <a:avLst/>
          </a:prstGeom>
          <a:solidFill>
            <a:srgbClr val="0E60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9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965945" y="2135315"/>
            <a:ext cx="5178056" cy="96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1200"/>
              </a:spcBef>
              <a:buNone/>
              <a:defRPr sz="2000" b="1" cap="none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err="1"/>
              <a:t>Sub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-1" y="-1"/>
            <a:ext cx="3965945" cy="5143501"/>
          </a:xfrm>
          <a:prstGeom prst="rect">
            <a:avLst/>
          </a:prstGeom>
          <a:solidFill>
            <a:srgbClr val="014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 userDrawn="1"/>
        </p:nvSpPr>
        <p:spPr>
          <a:xfrm>
            <a:off x="314780" y="938766"/>
            <a:ext cx="3338624" cy="3338624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321233" y="2035826"/>
            <a:ext cx="3332171" cy="1152000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3200" b="1" cap="all" spc="300" baseline="0">
                <a:solidFill>
                  <a:srgbClr val="004489"/>
                </a:solidFill>
                <a:effectLst/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13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2600" y="1327055"/>
            <a:ext cx="1958744" cy="54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642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 texte 2 t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766260"/>
            <a:ext cx="9144000" cy="39857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358140" y="728160"/>
            <a:ext cx="8316000" cy="0"/>
          </a:xfrm>
          <a:prstGeom prst="line">
            <a:avLst/>
          </a:prstGeom>
          <a:ln w="12700">
            <a:solidFill>
              <a:srgbClr val="004489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360000" y="89296"/>
            <a:ext cx="7920000" cy="630703"/>
          </a:xfrm>
          <a:prstGeom prst="rect">
            <a:avLst/>
          </a:prstGeom>
        </p:spPr>
        <p:txBody>
          <a:bodyPr lIns="68589" tIns="34295" rIns="68589" bIns="34295" anchor="ctr" anchorCtr="0"/>
          <a:lstStyle>
            <a:lvl1pPr>
              <a:defRPr sz="2000" cap="none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r>
              <a:rPr lang="en-GB" sz="2000" dirty="0">
                <a:solidFill>
                  <a:schemeClr val="tx2"/>
                </a:solidFill>
                <a:latin typeface="Vinci Sans" panose="02000000000000000000" pitchFamily="2" charset="0"/>
              </a:rPr>
              <a:t>Heading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60000" y="883920"/>
            <a:ext cx="8280000" cy="312103"/>
          </a:xfrm>
          <a:prstGeom prst="rect">
            <a:avLst/>
          </a:prstGeom>
        </p:spPr>
        <p:txBody>
          <a:bodyPr lIns="68589" tIns="34295" rIns="68589" bIns="34295"/>
          <a:lstStyle>
            <a:lvl1pPr marL="0" indent="0">
              <a:buClr>
                <a:srgbClr val="C00000"/>
              </a:buClr>
              <a:buSzPct val="100000"/>
              <a:buFont typeface="Arial" panose="020B0604020202020204" pitchFamily="34" charset="0"/>
              <a:buNone/>
              <a:defRPr sz="1400" cap="none" baseline="0">
                <a:solidFill>
                  <a:schemeClr val="tx2"/>
                </a:solidFill>
              </a:defRPr>
            </a:lvl1pPr>
            <a:lvl2pPr marL="538163" indent="-177800" defTabSz="625475">
              <a:buClr>
                <a:srgbClr val="004489"/>
              </a:buClr>
              <a:buSzPct val="90000"/>
              <a:buFont typeface="Arial" panose="020B0604020202020204" pitchFamily="34" charset="0"/>
              <a:buChar char="–"/>
              <a:tabLst/>
              <a:defRPr sz="2000"/>
            </a:lvl2pPr>
            <a:lvl3pPr marL="715963" indent="-182563" defTabSz="258763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 panose="020B0604020202020204" pitchFamily="34" charset="0"/>
              <a:buChar char="≡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</a:lstStyle>
          <a:p>
            <a:r>
              <a:rPr lang="en-GB" sz="1400" dirty="0">
                <a:solidFill>
                  <a:schemeClr val="tx2"/>
                </a:solidFill>
                <a:latin typeface="Vinci Sans" panose="02000000000000000000" pitchFamily="2" charset="0"/>
              </a:rPr>
              <a:t>Subheading</a:t>
            </a:r>
          </a:p>
        </p:txBody>
      </p:sp>
      <p:sp>
        <p:nvSpPr>
          <p:cNvPr id="1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358140" y="1325880"/>
            <a:ext cx="8280000" cy="312420"/>
          </a:xfrm>
          <a:prstGeom prst="rect">
            <a:avLst/>
          </a:prstGeom>
        </p:spPr>
        <p:txBody>
          <a:bodyPr lIns="68589" tIns="34295" rIns="68589" bIns="34295"/>
          <a:lstStyle>
            <a:lvl1pPr marL="0" indent="0">
              <a:buClr>
                <a:srgbClr val="C00000"/>
              </a:buClr>
              <a:buSzPct val="100000"/>
              <a:buFont typeface="Arial" panose="020B0604020202020204" pitchFamily="34" charset="0"/>
              <a:buNone/>
              <a:defRPr sz="110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38163" indent="-177800" defTabSz="625475">
              <a:buClr>
                <a:srgbClr val="004489"/>
              </a:buClr>
              <a:buSzPct val="90000"/>
              <a:buFont typeface="Arial" panose="020B0604020202020204" pitchFamily="34" charset="0"/>
              <a:buChar char="–"/>
              <a:tabLst/>
              <a:defRPr sz="2000"/>
            </a:lvl2pPr>
            <a:lvl3pPr marL="715963" indent="-182563" defTabSz="258763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 panose="020B0604020202020204" pitchFamily="34" charset="0"/>
              <a:buChar char="≡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</a:lstStyle>
          <a:p>
            <a:r>
              <a:rPr lang="en-GB" sz="1400" dirty="0">
                <a:solidFill>
                  <a:schemeClr val="tx2"/>
                </a:solidFill>
                <a:latin typeface="Vinci Sans" panose="02000000000000000000" pitchFamily="2" charset="0"/>
              </a:rPr>
              <a:t>Body</a:t>
            </a:r>
          </a:p>
        </p:txBody>
      </p:sp>
      <p:sp>
        <p:nvSpPr>
          <p:cNvPr id="19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358140" y="1653540"/>
            <a:ext cx="8280000" cy="601980"/>
          </a:xfrm>
          <a:prstGeom prst="rect">
            <a:avLst/>
          </a:prstGeom>
        </p:spPr>
        <p:txBody>
          <a:bodyPr lIns="68589" tIns="34295" rIns="68589" bIns="34295"/>
          <a:lstStyle>
            <a:lvl1pPr marL="228600" indent="-22860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10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28650" indent="-171450" defTabSz="625475">
              <a:buClr>
                <a:srgbClr val="004489"/>
              </a:buClr>
              <a:buSzPct val="90000"/>
              <a:buFont typeface="Arial" panose="020B0604020202020204" pitchFamily="34" charset="0"/>
              <a:buChar char="•"/>
              <a:tabLst/>
              <a:defRPr sz="2000"/>
            </a:lvl2pPr>
            <a:lvl3pPr marL="715963" indent="-182563" defTabSz="258763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 panose="020B0604020202020204" pitchFamily="34" charset="0"/>
              <a:buChar char="≡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</a:lstStyle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inci Sans" panose="02000000000000000000" pitchFamily="2" charset="0"/>
              </a:rPr>
              <a:t>Bullets</a:t>
            </a:r>
          </a:p>
          <a:p>
            <a:endParaRPr lang="en-GB" sz="1400" dirty="0">
              <a:solidFill>
                <a:schemeClr val="tx2"/>
              </a:solidFill>
              <a:latin typeface="Vinci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74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 texte 2 t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766260"/>
            <a:ext cx="9144000" cy="39857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358140" y="728160"/>
            <a:ext cx="8316000" cy="0"/>
          </a:xfrm>
          <a:prstGeom prst="line">
            <a:avLst/>
          </a:prstGeom>
          <a:ln w="12700">
            <a:solidFill>
              <a:srgbClr val="004489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360000" y="89296"/>
            <a:ext cx="7920000" cy="630703"/>
          </a:xfrm>
          <a:prstGeom prst="rect">
            <a:avLst/>
          </a:prstGeom>
        </p:spPr>
        <p:txBody>
          <a:bodyPr lIns="68589" tIns="34295" rIns="68589" bIns="34295" anchor="ctr" anchorCtr="0"/>
          <a:lstStyle>
            <a:lvl1pPr>
              <a:defRPr sz="2000" cap="none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r>
              <a:rPr lang="en-GB" sz="2000" dirty="0">
                <a:solidFill>
                  <a:schemeClr val="tx2"/>
                </a:solidFill>
                <a:latin typeface="Vinci Sans" panose="02000000000000000000" pitchFamily="2" charset="0"/>
              </a:rPr>
              <a:t>Heading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60000" y="883920"/>
            <a:ext cx="8280000" cy="312103"/>
          </a:xfrm>
          <a:prstGeom prst="rect">
            <a:avLst/>
          </a:prstGeom>
        </p:spPr>
        <p:txBody>
          <a:bodyPr lIns="68589" tIns="34295" rIns="68589" bIns="34295"/>
          <a:lstStyle>
            <a:lvl1pPr marL="0" indent="0">
              <a:buClr>
                <a:srgbClr val="C00000"/>
              </a:buClr>
              <a:buSzPct val="100000"/>
              <a:buFont typeface="Arial" panose="020B0604020202020204" pitchFamily="34" charset="0"/>
              <a:buNone/>
              <a:defRPr sz="1400" cap="none" baseline="0">
                <a:solidFill>
                  <a:schemeClr val="tx2"/>
                </a:solidFill>
              </a:defRPr>
            </a:lvl1pPr>
            <a:lvl2pPr marL="538163" indent="-177800" defTabSz="625475">
              <a:buClr>
                <a:srgbClr val="004489"/>
              </a:buClr>
              <a:buSzPct val="90000"/>
              <a:buFont typeface="Arial" panose="020B0604020202020204" pitchFamily="34" charset="0"/>
              <a:buChar char="–"/>
              <a:tabLst/>
              <a:defRPr sz="2000"/>
            </a:lvl2pPr>
            <a:lvl3pPr marL="715963" indent="-182563" defTabSz="258763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 panose="020B0604020202020204" pitchFamily="34" charset="0"/>
              <a:buChar char="≡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</a:lstStyle>
          <a:p>
            <a:r>
              <a:rPr lang="en-GB" sz="1400" dirty="0">
                <a:solidFill>
                  <a:schemeClr val="tx2"/>
                </a:solidFill>
                <a:latin typeface="Vinci Sans" panose="02000000000000000000" pitchFamily="2" charset="0"/>
              </a:rPr>
              <a:t>Subheading</a:t>
            </a:r>
          </a:p>
        </p:txBody>
      </p:sp>
      <p:sp>
        <p:nvSpPr>
          <p:cNvPr id="1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358140" y="1325880"/>
            <a:ext cx="8280000" cy="312420"/>
          </a:xfrm>
          <a:prstGeom prst="rect">
            <a:avLst/>
          </a:prstGeom>
        </p:spPr>
        <p:txBody>
          <a:bodyPr lIns="68589" tIns="34295" rIns="68589" bIns="34295"/>
          <a:lstStyle>
            <a:lvl1pPr marL="0" indent="0">
              <a:buClr>
                <a:srgbClr val="C00000"/>
              </a:buClr>
              <a:buSzPct val="100000"/>
              <a:buFont typeface="Arial" panose="020B0604020202020204" pitchFamily="34" charset="0"/>
              <a:buNone/>
              <a:defRPr sz="110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38163" indent="-177800" defTabSz="625475">
              <a:buClr>
                <a:srgbClr val="004489"/>
              </a:buClr>
              <a:buSzPct val="90000"/>
              <a:buFont typeface="Arial" panose="020B0604020202020204" pitchFamily="34" charset="0"/>
              <a:buChar char="–"/>
              <a:tabLst/>
              <a:defRPr sz="2000"/>
            </a:lvl2pPr>
            <a:lvl3pPr marL="715963" indent="-182563" defTabSz="258763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 panose="020B0604020202020204" pitchFamily="34" charset="0"/>
              <a:buChar char="≡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</a:lstStyle>
          <a:p>
            <a:r>
              <a:rPr lang="en-GB" sz="1400" dirty="0">
                <a:solidFill>
                  <a:schemeClr val="tx2"/>
                </a:solidFill>
                <a:latin typeface="Vinci Sans" panose="02000000000000000000" pitchFamily="2" charset="0"/>
              </a:rPr>
              <a:t>Body</a:t>
            </a:r>
          </a:p>
        </p:txBody>
      </p:sp>
      <p:sp>
        <p:nvSpPr>
          <p:cNvPr id="19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358140" y="1653540"/>
            <a:ext cx="8280000" cy="601980"/>
          </a:xfrm>
          <a:prstGeom prst="rect">
            <a:avLst/>
          </a:prstGeom>
        </p:spPr>
        <p:txBody>
          <a:bodyPr lIns="68589" tIns="34295" rIns="68589" bIns="34295"/>
          <a:lstStyle>
            <a:lvl1pPr marL="228600" indent="-22860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10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28650" indent="-171450" defTabSz="625475">
              <a:buClr>
                <a:srgbClr val="004489"/>
              </a:buClr>
              <a:buSzPct val="90000"/>
              <a:buFont typeface="Arial" panose="020B0604020202020204" pitchFamily="34" charset="0"/>
              <a:buChar char="•"/>
              <a:tabLst/>
              <a:defRPr sz="2000"/>
            </a:lvl2pPr>
            <a:lvl3pPr marL="715963" indent="-182563" defTabSz="258763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 panose="020B0604020202020204" pitchFamily="34" charset="0"/>
              <a:buChar char="≡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</a:lstStyle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inci Sans" panose="02000000000000000000" pitchFamily="2" charset="0"/>
              </a:rPr>
              <a:t>Bullets</a:t>
            </a:r>
          </a:p>
          <a:p>
            <a:endParaRPr lang="en-GB" sz="1400" dirty="0">
              <a:solidFill>
                <a:schemeClr val="tx2"/>
              </a:solidFill>
              <a:latin typeface="Vinci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14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 texte 2 t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 userDrawn="1"/>
        </p:nvCxnSpPr>
        <p:spPr>
          <a:xfrm>
            <a:off x="358140" y="728160"/>
            <a:ext cx="8316000" cy="0"/>
          </a:xfrm>
          <a:prstGeom prst="line">
            <a:avLst/>
          </a:prstGeom>
          <a:ln w="12700">
            <a:solidFill>
              <a:srgbClr val="004489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035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+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0000" y="90000"/>
            <a:ext cx="7920000" cy="630000"/>
          </a:xfrm>
          <a:prstGeom prst="rect">
            <a:avLst/>
          </a:prstGeom>
        </p:spPr>
        <p:txBody>
          <a:bodyPr anchor="ctr" anchorCtr="0"/>
          <a:lstStyle>
            <a:lvl1pPr>
              <a:defRPr sz="2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830580"/>
            <a:ext cx="9144000" cy="39214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6622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_blanc + pied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4699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88999"/>
            <a:ext cx="9144000" cy="53324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878580" y="1800000"/>
            <a:ext cx="5265420" cy="775740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cap="none" baseline="0">
                <a:solidFill>
                  <a:srgbClr val="004489"/>
                </a:solidFill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78580" y="2880000"/>
            <a:ext cx="5265420" cy="54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rgbClr val="00448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err="1"/>
              <a:t>Sub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9000"/>
            <a:ext cx="3878579" cy="532771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099" y="4278123"/>
            <a:ext cx="1403985" cy="79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29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12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63339" y="2538000"/>
            <a:ext cx="5280661" cy="756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863339" cy="51425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099" y="4278123"/>
            <a:ext cx="1403985" cy="7920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863340" y="1458000"/>
            <a:ext cx="5280660" cy="864000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3200" b="1" cap="all" spc="300" baseline="0">
                <a:solidFill>
                  <a:srgbClr val="004489"/>
                </a:solidFill>
                <a:effectLst/>
              </a:defRPr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38112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63339" y="2538000"/>
            <a:ext cx="5280661" cy="756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099" y="4278123"/>
            <a:ext cx="1403985" cy="7920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863340" y="1458000"/>
            <a:ext cx="5280660" cy="864000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3200" b="1" cap="all" spc="300" baseline="0">
                <a:solidFill>
                  <a:srgbClr val="004489"/>
                </a:solidFill>
                <a:effectLst/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8633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4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63339" y="2538000"/>
            <a:ext cx="5280661" cy="756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099" y="4278123"/>
            <a:ext cx="1403985" cy="7920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863340" y="1458000"/>
            <a:ext cx="5280660" cy="864000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3200" b="1" cap="all" spc="300" baseline="0">
                <a:solidFill>
                  <a:srgbClr val="004489"/>
                </a:solidFill>
                <a:effectLst/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0" y="0"/>
            <a:ext cx="38709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4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63339" y="2538000"/>
            <a:ext cx="5280661" cy="756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099" y="4278123"/>
            <a:ext cx="1403985" cy="7920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863340" y="1458000"/>
            <a:ext cx="5280660" cy="864000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3200" b="1" cap="all" spc="300" baseline="0">
                <a:solidFill>
                  <a:srgbClr val="004489"/>
                </a:solidFill>
                <a:effectLst/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" y="0"/>
            <a:ext cx="3878580" cy="507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3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63339" y="2160000"/>
            <a:ext cx="5280661" cy="756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881074" cy="51435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099" y="4278123"/>
            <a:ext cx="1403985" cy="7920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863340" y="1080000"/>
            <a:ext cx="5280660" cy="864000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3200" b="1" cap="all" spc="300" baseline="0">
                <a:solidFill>
                  <a:srgbClr val="004489"/>
                </a:solidFill>
                <a:effectLst/>
              </a:defRPr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395569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78580" y="2160000"/>
            <a:ext cx="5265420" cy="7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878580" cy="51425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099" y="4278123"/>
            <a:ext cx="1403985" cy="7920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878580" y="1080000"/>
            <a:ext cx="5265420" cy="864000"/>
          </a:xfrm>
          <a:prstGeom prst="rect">
            <a:avLst/>
          </a:prstGeom>
          <a:noFill/>
        </p:spPr>
        <p:txBody>
          <a:bodyPr vert="horz" anchor="ctr" anchorCtr="0"/>
          <a:lstStyle>
            <a:lvl1pPr algn="ctr">
              <a:defRPr sz="3200" b="1" cap="all" spc="300" baseline="0">
                <a:solidFill>
                  <a:srgbClr val="004489"/>
                </a:solidFill>
                <a:effectLst/>
              </a:defRPr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32043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78580" y="2160000"/>
            <a:ext cx="5265420" cy="72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811196" cy="51425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099" y="4278123"/>
            <a:ext cx="1403985" cy="7920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878580" y="1080000"/>
            <a:ext cx="5265419" cy="900000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3200" b="1" strike="noStrike" cap="all" spc="300" baseline="0">
                <a:solidFill>
                  <a:srgbClr val="004489"/>
                </a:solidFill>
                <a:effectLst/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3796665" cy="514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9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/>
          <p:nvPr userDrawn="1"/>
        </p:nvSpPr>
        <p:spPr>
          <a:xfrm>
            <a:off x="4384519" y="4804483"/>
            <a:ext cx="316442" cy="316442"/>
          </a:xfrm>
          <a:prstGeom prst="ellipse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 sz="700"/>
          </a:p>
        </p:txBody>
      </p:sp>
      <p:sp>
        <p:nvSpPr>
          <p:cNvPr id="3" name="Rectangle 2"/>
          <p:cNvSpPr/>
          <p:nvPr/>
        </p:nvSpPr>
        <p:spPr>
          <a:xfrm>
            <a:off x="4378907" y="4854355"/>
            <a:ext cx="33855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FAF84C-E297-4E0C-AE14-002837B59C58}" type="slidenum">
              <a:rPr kumimoji="0" lang="fr-FR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4" name="Titre 3"/>
          <p:cNvSpPr txBox="1">
            <a:spLocks/>
          </p:cNvSpPr>
          <p:nvPr/>
        </p:nvSpPr>
        <p:spPr>
          <a:xfrm>
            <a:off x="355597" y="4841532"/>
            <a:ext cx="4006809" cy="21287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u="none" strike="noStrike" kern="1200" cap="all" spc="30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charset="0"/>
              <a:ea typeface="+mn-ea"/>
              <a:cs typeface="Vinci Sans Light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6811" y="4790631"/>
            <a:ext cx="1295352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70" r:id="rId2"/>
    <p:sldLayoutId id="2147483755" r:id="rId3"/>
    <p:sldLayoutId id="2147483767" r:id="rId4"/>
    <p:sldLayoutId id="2147483768" r:id="rId5"/>
    <p:sldLayoutId id="2147483769" r:id="rId6"/>
    <p:sldLayoutId id="2147483762" r:id="rId7"/>
    <p:sldLayoutId id="2147483758" r:id="rId8"/>
    <p:sldLayoutId id="2147483757" r:id="rId9"/>
    <p:sldLayoutId id="2147483759" r:id="rId10"/>
    <p:sldLayoutId id="2147483763" r:id="rId11"/>
    <p:sldLayoutId id="2147483764" r:id="rId12"/>
    <p:sldLayoutId id="2147483765" r:id="rId13"/>
    <p:sldLayoutId id="2147483766" r:id="rId14"/>
    <p:sldLayoutId id="2147483772" r:id="rId15"/>
    <p:sldLayoutId id="2147483773" r:id="rId16"/>
    <p:sldLayoutId id="2147483771" r:id="rId17"/>
    <p:sldLayoutId id="2147483753" r:id="rId18"/>
    <p:sldLayoutId id="2147483718" r:id="rId19"/>
    <p:sldLayoutId id="2147483716" r:id="rId20"/>
    <p:sldLayoutId id="2147483774" r:id="rId21"/>
  </p:sldLayoutIdLst>
  <p:hf hdr="0"/>
  <p:txStyles>
    <p:titleStyle>
      <a:lvl1pPr algn="l" defTabSz="457200" rtl="0" eaLnBrk="1" fontAlgn="auto" hangingPunct="1">
        <a:spcBef>
          <a:spcPts val="0"/>
        </a:spcBef>
        <a:spcAft>
          <a:spcPts val="0"/>
        </a:spcAft>
        <a:defRPr lang="fr-FR" sz="22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400">
          <a:solidFill>
            <a:schemeClr val="bg1"/>
          </a:solidFill>
          <a:latin typeface="Arial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400">
          <a:solidFill>
            <a:schemeClr val="bg1"/>
          </a:solidFill>
          <a:latin typeface="Arial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400">
          <a:solidFill>
            <a:schemeClr val="bg1"/>
          </a:solidFill>
          <a:latin typeface="Arial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400">
          <a:solidFill>
            <a:schemeClr val="bg1"/>
          </a:solidFill>
          <a:latin typeface="Arial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400">
          <a:solidFill>
            <a:schemeClr val="bg1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400">
          <a:solidFill>
            <a:schemeClr val="bg1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400">
          <a:solidFill>
            <a:schemeClr val="bg1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4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73050" indent="-273050" algn="l" defTabSz="457200" rtl="0" eaLnBrk="1" fontAlgn="base" hangingPunct="1">
        <a:spcBef>
          <a:spcPct val="20000"/>
        </a:spcBef>
        <a:spcAft>
          <a:spcPts val="600"/>
        </a:spcAft>
        <a:buClr>
          <a:srgbClr val="004489"/>
        </a:buClr>
        <a:buSzPct val="70000"/>
        <a:buFont typeface="Wingdings" pitchFamily="2" charset="2"/>
        <a:buChar char="n"/>
        <a:defRPr sz="2200" kern="1200">
          <a:solidFill>
            <a:srgbClr val="004489"/>
          </a:solidFill>
          <a:latin typeface="+mn-lt"/>
          <a:ea typeface="+mn-ea"/>
          <a:cs typeface="Arial" pitchFamily="34" charset="0"/>
        </a:defRPr>
      </a:lvl1pPr>
      <a:lvl2pPr marL="536575" indent="-263525" algn="l" defTabSz="457200" rtl="0" eaLnBrk="1" fontAlgn="base" hangingPunct="1">
        <a:spcBef>
          <a:spcPct val="20000"/>
        </a:spcBef>
        <a:spcAft>
          <a:spcPts val="600"/>
        </a:spcAft>
        <a:buClr>
          <a:srgbClr val="004489"/>
        </a:buClr>
        <a:buSzPct val="65000"/>
        <a:buFont typeface="Wingdings 3" pitchFamily="18" charset="2"/>
        <a:buChar char="u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809625" indent="-273050" algn="l" defTabSz="457200" rtl="0" eaLnBrk="1" fontAlgn="base" hangingPunct="1">
        <a:spcBef>
          <a:spcPct val="20000"/>
        </a:spcBef>
        <a:spcAft>
          <a:spcPts val="600"/>
        </a:spcAft>
        <a:buClr>
          <a:srgbClr val="004489"/>
        </a:buClr>
        <a:buSzPct val="55000"/>
        <a:buFont typeface="Wingdings 2" pitchFamily="18" charset="2"/>
        <a:buChar char=""/>
        <a:tabLst/>
        <a:defRPr sz="18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163638" indent="-228600" algn="l" defTabSz="457200" rtl="0" eaLnBrk="1" fontAlgn="base" hangingPunct="1">
        <a:spcBef>
          <a:spcPct val="20000"/>
        </a:spcBef>
        <a:spcAft>
          <a:spcPts val="600"/>
        </a:spcAft>
        <a:buSzPct val="70000"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1430338" indent="-228600" algn="l" defTabSz="457200" rtl="0" eaLnBrk="1" fontAlgn="base" hangingPunct="1">
        <a:spcBef>
          <a:spcPct val="20000"/>
        </a:spcBef>
        <a:spcAft>
          <a:spcPts val="600"/>
        </a:spcAft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77250" y="95250"/>
            <a:ext cx="466725" cy="2766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878580" y="1800000"/>
            <a:ext cx="5265420" cy="775740"/>
          </a:xfrm>
        </p:spPr>
        <p:txBody>
          <a:bodyPr/>
          <a:lstStyle/>
          <a:p>
            <a:r>
              <a:rPr lang="en-GB" sz="3200" dirty="0"/>
              <a:t>Impact of Technology on Infrastructure Management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878580" y="3205819"/>
            <a:ext cx="5265420" cy="540000"/>
          </a:xfrm>
        </p:spPr>
        <p:txBody>
          <a:bodyPr/>
          <a:lstStyle/>
          <a:p>
            <a:pPr>
              <a:spcBef>
                <a:spcPts val="350"/>
              </a:spcBef>
            </a:pPr>
            <a:r>
              <a:rPr lang="en-GB" sz="2000" dirty="0"/>
              <a:t>Yogesh Patel</a:t>
            </a:r>
          </a:p>
          <a:p>
            <a:pPr>
              <a:spcBef>
                <a:spcPts val="350"/>
              </a:spcBef>
            </a:pPr>
            <a:r>
              <a:rPr lang="en-GB" sz="2000" dirty="0"/>
              <a:t>Group Process &amp; Improvement Director</a:t>
            </a:r>
          </a:p>
        </p:txBody>
      </p:sp>
    </p:spTree>
    <p:extLst>
      <p:ext uri="{BB962C8B-B14F-4D97-AF65-F5344CB8AC3E}">
        <p14:creationId xmlns:p14="http://schemas.microsoft.com/office/powerpoint/2010/main" val="375093215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2955" y="5279044"/>
            <a:ext cx="2965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j-lt"/>
              </a:rPr>
              <a:t>Créer votre prochain mouvement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416" y="802291"/>
            <a:ext cx="4751168" cy="353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0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09BB2-B46B-46E4-A0F5-AFC6496C3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Eurovia UK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5A80B5-63D2-46A5-904F-532EB7591E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57" y="826783"/>
            <a:ext cx="7239285" cy="3900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71C7C6-768E-4BD7-AD16-ACB8AA5E1211}"/>
              </a:ext>
            </a:extLst>
          </p:cNvPr>
          <p:cNvSpPr txBox="1"/>
          <p:nvPr/>
        </p:nvSpPr>
        <p:spPr>
          <a:xfrm>
            <a:off x="978991" y="1550428"/>
            <a:ext cx="291830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00" dirty="0">
                <a:solidFill>
                  <a:schemeClr val="tx2"/>
                </a:solidFill>
                <a:latin typeface="Vinci Sans" panose="02000000000000000000"/>
              </a:rPr>
              <a:t>Including Ringway, Ringway Jacobs, BEAR Scotland and SWH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05221A-03C4-42A3-8B5E-7F6FC9EE2599}"/>
              </a:ext>
            </a:extLst>
          </p:cNvPr>
          <p:cNvSpPr txBox="1"/>
          <p:nvPr/>
        </p:nvSpPr>
        <p:spPr>
          <a:xfrm>
            <a:off x="952356" y="4168295"/>
            <a:ext cx="291830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00" dirty="0">
                <a:solidFill>
                  <a:schemeClr val="tx2"/>
                </a:solidFill>
                <a:latin typeface="Vinci Sans" panose="02000000000000000000"/>
              </a:rPr>
              <a:t>Bitumen, Emulsion &amp; Asphalt Production and Specialist Treatments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8E913-7048-4015-B7D0-7098DE55210E}"/>
              </a:ext>
            </a:extLst>
          </p:cNvPr>
          <p:cNvSpPr txBox="1"/>
          <p:nvPr/>
        </p:nvSpPr>
        <p:spPr>
          <a:xfrm>
            <a:off x="4391024" y="1624822"/>
            <a:ext cx="6426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Vinci Sans" panose="02000000000000000000"/>
              </a:rPr>
              <a:t>56%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D95F34-12FD-410B-8AA2-6880F2A5AB2B}"/>
              </a:ext>
            </a:extLst>
          </p:cNvPr>
          <p:cNvSpPr txBox="1"/>
          <p:nvPr/>
        </p:nvSpPr>
        <p:spPr>
          <a:xfrm>
            <a:off x="4494615" y="3720489"/>
            <a:ext cx="5212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Vinci Sans" panose="02000000000000000000"/>
              </a:rPr>
              <a:t>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0EB691-61C5-45BE-8BC6-0686CF9F76CE}"/>
              </a:ext>
            </a:extLst>
          </p:cNvPr>
          <p:cNvSpPr txBox="1"/>
          <p:nvPr/>
        </p:nvSpPr>
        <p:spPr>
          <a:xfrm>
            <a:off x="4373271" y="2719212"/>
            <a:ext cx="6426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Vinci Sans" panose="02000000000000000000"/>
              </a:rPr>
              <a:t>37%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A23CF5-D3C7-403A-A319-E6FD3D2D8541}"/>
              </a:ext>
            </a:extLst>
          </p:cNvPr>
          <p:cNvSpPr txBox="1"/>
          <p:nvPr/>
        </p:nvSpPr>
        <p:spPr>
          <a:xfrm>
            <a:off x="6770304" y="3958678"/>
            <a:ext cx="1690115" cy="7440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b="1" dirty="0">
              <a:solidFill>
                <a:schemeClr val="tx2"/>
              </a:solidFill>
              <a:latin typeface="Vinci Sans" panose="0200000000000000000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D5407F-D481-45D6-91B7-C5A1098EC76B}"/>
              </a:ext>
            </a:extLst>
          </p:cNvPr>
          <p:cNvSpPr/>
          <p:nvPr/>
        </p:nvSpPr>
        <p:spPr>
          <a:xfrm>
            <a:off x="952355" y="2868239"/>
            <a:ext cx="253656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943DFA-8393-48C7-970C-4C7241C5F698}"/>
              </a:ext>
            </a:extLst>
          </p:cNvPr>
          <p:cNvSpPr txBox="1"/>
          <p:nvPr/>
        </p:nvSpPr>
        <p:spPr>
          <a:xfrm>
            <a:off x="978990" y="2815561"/>
            <a:ext cx="29183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>
                <a:solidFill>
                  <a:schemeClr val="tx2"/>
                </a:solidFill>
                <a:latin typeface="Vinci Sans" panose="02000000000000000000"/>
              </a:rPr>
              <a:t>Road &amp; Public Realm Contracting </a:t>
            </a:r>
          </a:p>
          <a:p>
            <a:r>
              <a:rPr lang="en-GB" sz="1300" dirty="0">
                <a:solidFill>
                  <a:schemeClr val="tx2"/>
                </a:solidFill>
                <a:latin typeface="Vinci Sans" panose="02000000000000000000"/>
              </a:rPr>
              <a:t>and Surfacing</a:t>
            </a:r>
          </a:p>
        </p:txBody>
      </p:sp>
    </p:spTree>
    <p:extLst>
      <p:ext uri="{BB962C8B-B14F-4D97-AF65-F5344CB8AC3E}">
        <p14:creationId xmlns:p14="http://schemas.microsoft.com/office/powerpoint/2010/main" val="2970667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7693E-C38A-434D-910B-3CE31FA33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91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7FBDCB-7AF7-4E3D-8DA5-366449BBD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4841"/>
            <a:ext cx="2503534" cy="1877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93B4AB-97D0-456E-8468-6C03D8C73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03534" cy="1664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A93E7A-3335-4FCC-814C-1E2569035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505294"/>
            <a:ext cx="2503534" cy="1673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93823F-B521-4ED6-9D17-AFBA7A5DB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535" y="3502472"/>
            <a:ext cx="2335552" cy="16579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82F8FC-1349-4C12-80CB-877AB40221A9}"/>
              </a:ext>
            </a:extLst>
          </p:cNvPr>
          <p:cNvSpPr/>
          <p:nvPr/>
        </p:nvSpPr>
        <p:spPr>
          <a:xfrm rot="5400000">
            <a:off x="1430371" y="1061883"/>
            <a:ext cx="3513752" cy="13674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1F4BD7-82F1-4066-AE6F-C95A14E4A5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3535" y="-11282"/>
            <a:ext cx="2335551" cy="35165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B63BEF-5ACE-42FD-822D-1C93525C46B5}"/>
              </a:ext>
            </a:extLst>
          </p:cNvPr>
          <p:cNvSpPr txBox="1"/>
          <p:nvPr/>
        </p:nvSpPr>
        <p:spPr>
          <a:xfrm>
            <a:off x="5202315" y="2228295"/>
            <a:ext cx="4021584" cy="145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004489"/>
              </a:buClr>
              <a:buSzPct val="70000"/>
            </a:pPr>
            <a:r>
              <a:rPr lang="en-GB" sz="1600" cap="all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pitchFamily="34" charset="0"/>
              </a:rPr>
              <a:t>1) Innovation &amp; Emerging Technology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004489"/>
              </a:buClr>
              <a:buSzPct val="70000"/>
            </a:pPr>
            <a:r>
              <a:rPr lang="en-GB" sz="1600" cap="all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pitchFamily="34" charset="0"/>
              </a:rPr>
              <a:t>2) Connected &amp; Autonomous Vehicles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004489"/>
              </a:buClr>
              <a:buSzPct val="70000"/>
            </a:pPr>
            <a:r>
              <a:rPr lang="en-GB" sz="1600" cap="all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pitchFamily="34" charset="0"/>
              </a:rPr>
              <a:t>3) Highways in the Future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004489"/>
              </a:buClr>
              <a:buSzPct val="70000"/>
            </a:pPr>
            <a:r>
              <a:rPr lang="en-GB" sz="1600" cap="all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pitchFamily="34" charset="0"/>
              </a:rPr>
              <a:t>4) Business Models &amp; Funding</a:t>
            </a:r>
            <a:endParaRPr lang="en-GB" sz="1600" cap="all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3D30C-B8CA-4F43-8598-B9E1ED5524CB}"/>
              </a:ext>
            </a:extLst>
          </p:cNvPr>
          <p:cNvSpPr txBox="1"/>
          <p:nvPr/>
        </p:nvSpPr>
        <p:spPr>
          <a:xfrm>
            <a:off x="5317725" y="1160820"/>
            <a:ext cx="3178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489"/>
                </a:solidFill>
                <a:latin typeface="Calibri"/>
                <a:cs typeface="Arial" pitchFamily="34" charset="0"/>
              </a:rPr>
              <a:t>CORE THEMES</a:t>
            </a:r>
            <a:endParaRPr lang="en-GB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2A25B3B-E96C-4733-B891-09CF883D0D18}"/>
              </a:ext>
            </a:extLst>
          </p:cNvPr>
          <p:cNvSpPr/>
          <p:nvPr/>
        </p:nvSpPr>
        <p:spPr>
          <a:xfrm>
            <a:off x="-1" y="1664841"/>
            <a:ext cx="2503534" cy="467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DE3DCF-A3A2-49B2-BD39-B89536458CEB}"/>
              </a:ext>
            </a:extLst>
          </p:cNvPr>
          <p:cNvSpPr/>
          <p:nvPr/>
        </p:nvSpPr>
        <p:spPr>
          <a:xfrm>
            <a:off x="-1" y="3504764"/>
            <a:ext cx="2503534" cy="467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011395C-668A-4BF0-968A-39D54284EFE7}"/>
              </a:ext>
            </a:extLst>
          </p:cNvPr>
          <p:cNvSpPr/>
          <p:nvPr/>
        </p:nvSpPr>
        <p:spPr>
          <a:xfrm>
            <a:off x="2503533" y="3504764"/>
            <a:ext cx="2503534" cy="467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879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C608B-5F2B-4043-8EFC-AD5C9CB4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Innovation &amp; Emerging Technologies</a:t>
            </a:r>
          </a:p>
        </p:txBody>
      </p:sp>
      <p:pic>
        <p:nvPicPr>
          <p:cNvPr id="1026" name="Picture 2" descr="Image result for pothole drone">
            <a:extLst>
              <a:ext uri="{FF2B5EF4-FFF2-40B4-BE49-F238E27FC236}">
                <a16:creationId xmlns:a16="http://schemas.microsoft.com/office/drawing/2014/main" id="{BC0A10E6-1DC5-492E-BC5D-0903579A9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954343"/>
            <a:ext cx="2853717" cy="190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ig data">
            <a:extLst>
              <a:ext uri="{FF2B5EF4-FFF2-40B4-BE49-F238E27FC236}">
                <a16:creationId xmlns:a16="http://schemas.microsoft.com/office/drawing/2014/main" id="{CAB4A9B5-72D6-4A83-B202-D859D260D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717" y="954343"/>
            <a:ext cx="3382880" cy="190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3dprinting infrastructure">
            <a:extLst>
              <a:ext uri="{FF2B5EF4-FFF2-40B4-BE49-F238E27FC236}">
                <a16:creationId xmlns:a16="http://schemas.microsoft.com/office/drawing/2014/main" id="{562D7653-7286-4D29-9328-8212BFB12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717" y="2857213"/>
            <a:ext cx="3382879" cy="169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internet of things">
            <a:extLst>
              <a:ext uri="{FF2B5EF4-FFF2-40B4-BE49-F238E27FC236}">
                <a16:creationId xmlns:a16="http://schemas.microsoft.com/office/drawing/2014/main" id="{5098D283-2C59-4921-9ED8-9C330922F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857213"/>
            <a:ext cx="2853716" cy="169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7C00F1-4186-4AA1-936E-EC685555ACBD}"/>
              </a:ext>
            </a:extLst>
          </p:cNvPr>
          <p:cNvSpPr txBox="1">
            <a:spLocks/>
          </p:cNvSpPr>
          <p:nvPr/>
        </p:nvSpPr>
        <p:spPr>
          <a:xfrm>
            <a:off x="6753402" y="954342"/>
            <a:ext cx="2186411" cy="3601511"/>
          </a:xfrm>
          <a:prstGeom prst="rect">
            <a:avLst/>
          </a:prstGeom>
        </p:spPr>
        <p:txBody>
          <a:bodyPr lIns="68589" tIns="34295" rIns="68589" bIns="34295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None/>
              <a:defRPr sz="1400" kern="1200" cap="none" baseline="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1pPr>
            <a:lvl2pPr marL="538163" indent="-177800" algn="l" defTabSz="625475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rgbClr val="004489"/>
              </a:buClr>
              <a:buSzPct val="90000"/>
              <a:buFont typeface="Arial" panose="020B0604020202020204" pitchFamily="34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715963" indent="-182563" algn="l" defTabSz="258763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 panose="020B0604020202020204" pitchFamily="34" charset="0"/>
              <a:buChar char="≡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defRPr>
            </a:lvl3pPr>
            <a:lvl4pPr marL="1163638" indent="-228600" algn="l" defTabSz="457200" rtl="0" eaLnBrk="1" fontAlgn="base" hangingPunct="1">
              <a:spcBef>
                <a:spcPct val="20000"/>
              </a:spcBef>
              <a:spcAft>
                <a:spcPts val="600"/>
              </a:spcAft>
              <a:buSzPct val="70000"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4pPr>
            <a:lvl5pPr marL="1430338" indent="-228600" algn="l" defTabSz="457200" rtl="0" eaLnBrk="1" fontAlgn="base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4489"/>
              </a:buClr>
              <a:buFont typeface="Arial" panose="020B0604020202020204" pitchFamily="34" charset="0"/>
              <a:buChar char="•"/>
            </a:pPr>
            <a:r>
              <a:rPr lang="en-GB" dirty="0"/>
              <a:t>Artificial Intelligence</a:t>
            </a:r>
          </a:p>
          <a:p>
            <a:pPr marL="285750" indent="-285750">
              <a:buClr>
                <a:srgbClr val="004489"/>
              </a:buClr>
              <a:buFont typeface="Arial" panose="020B0604020202020204" pitchFamily="34" charset="0"/>
              <a:buChar char="•"/>
            </a:pPr>
            <a:r>
              <a:rPr lang="en-GB" dirty="0"/>
              <a:t>Machine Learning</a:t>
            </a:r>
          </a:p>
          <a:p>
            <a:pPr marL="285750" indent="-285750">
              <a:buClr>
                <a:srgbClr val="004489"/>
              </a:buClr>
              <a:buFont typeface="Arial" panose="020B0604020202020204" pitchFamily="34" charset="0"/>
              <a:buChar char="•"/>
            </a:pPr>
            <a:r>
              <a:rPr lang="en-GB" dirty="0"/>
              <a:t>Big Data</a:t>
            </a:r>
          </a:p>
          <a:p>
            <a:pPr marL="285750" indent="-285750">
              <a:buClr>
                <a:srgbClr val="004489"/>
              </a:buClr>
              <a:buFont typeface="Arial" panose="020B0604020202020204" pitchFamily="34" charset="0"/>
              <a:buChar char="•"/>
            </a:pPr>
            <a:r>
              <a:rPr lang="en-GB" dirty="0"/>
              <a:t>Internet of Things</a:t>
            </a:r>
          </a:p>
          <a:p>
            <a:pPr marL="285750" indent="-285750">
              <a:buClr>
                <a:srgbClr val="004489"/>
              </a:buClr>
              <a:buFont typeface="Arial" panose="020B0604020202020204" pitchFamily="34" charset="0"/>
              <a:buChar char="•"/>
            </a:pPr>
            <a:r>
              <a:rPr lang="en-GB" dirty="0"/>
              <a:t>3D Printing</a:t>
            </a:r>
          </a:p>
          <a:p>
            <a:pPr marL="285750" indent="-285750">
              <a:buClr>
                <a:srgbClr val="004489"/>
              </a:buClr>
              <a:buFont typeface="Arial" panose="020B0604020202020204" pitchFamily="34" charset="0"/>
              <a:buChar char="•"/>
            </a:pPr>
            <a:r>
              <a:rPr lang="en-GB" dirty="0"/>
              <a:t>Drones</a:t>
            </a:r>
          </a:p>
          <a:p>
            <a:pPr marL="285750" indent="-285750">
              <a:buClr>
                <a:srgbClr val="004489"/>
              </a:buClr>
              <a:buFont typeface="Arial" panose="020B0604020202020204" pitchFamily="34" charset="0"/>
              <a:buChar char="•"/>
            </a:pPr>
            <a:r>
              <a:rPr lang="en-GB" dirty="0"/>
              <a:t>Robotics</a:t>
            </a:r>
          </a:p>
          <a:p>
            <a:pPr marL="285750" indent="-285750">
              <a:buClr>
                <a:srgbClr val="004489"/>
              </a:buClr>
              <a:buFont typeface="Arial" panose="020B0604020202020204" pitchFamily="34" charset="0"/>
              <a:buChar char="•"/>
            </a:pPr>
            <a:r>
              <a:rPr lang="en-GB" dirty="0"/>
              <a:t>5G</a:t>
            </a:r>
          </a:p>
          <a:p>
            <a:pPr marL="285750" indent="-285750">
              <a:buClr>
                <a:srgbClr val="004489"/>
              </a:buClr>
              <a:buFont typeface="Arial" panose="020B0604020202020204" pitchFamily="34" charset="0"/>
              <a:buChar char="•"/>
            </a:pPr>
            <a:r>
              <a:rPr lang="en-GB" dirty="0"/>
              <a:t>Blockchain</a:t>
            </a:r>
          </a:p>
          <a:p>
            <a:pPr marL="285750" indent="-285750">
              <a:buClr>
                <a:srgbClr val="004489"/>
              </a:buClr>
              <a:buFont typeface="Arial" panose="020B0604020202020204" pitchFamily="34" charset="0"/>
              <a:buChar char="•"/>
            </a:pPr>
            <a:r>
              <a:rPr lang="en-GB" dirty="0"/>
              <a:t>???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7FC014-89F7-407F-A556-F4BB9D03DF46}"/>
              </a:ext>
            </a:extLst>
          </p:cNvPr>
          <p:cNvSpPr txBox="1"/>
          <p:nvPr/>
        </p:nvSpPr>
        <p:spPr>
          <a:xfrm>
            <a:off x="4320000" y="4786680"/>
            <a:ext cx="5183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789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82F8564-1BB3-434B-8B96-4FF453E29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3138"/>
            <a:ext cx="9144000" cy="626075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B73135E-0258-4BBF-AEDE-B9381AF96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2"/>
            <a:ext cx="7920000" cy="630703"/>
          </a:xfrm>
        </p:spPr>
        <p:txBody>
          <a:bodyPr/>
          <a:lstStyle/>
          <a:p>
            <a:r>
              <a:rPr lang="en-GB" b="1" dirty="0"/>
              <a:t>Connected &amp; Autonomous Vehicles</a:t>
            </a:r>
          </a:p>
        </p:txBody>
      </p:sp>
    </p:spTree>
    <p:extLst>
      <p:ext uri="{BB962C8B-B14F-4D97-AF65-F5344CB8AC3E}">
        <p14:creationId xmlns:p14="http://schemas.microsoft.com/office/powerpoint/2010/main" val="2576261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mart+City+webpag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112" y="0"/>
            <a:ext cx="9166225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66124" y="2095470"/>
            <a:ext cx="2277984" cy="1925494"/>
            <a:chOff x="3266124" y="2095470"/>
            <a:chExt cx="2277984" cy="1925494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6124" y="2095470"/>
              <a:ext cx="2277984" cy="192549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923928" y="2967794"/>
              <a:ext cx="972108" cy="324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928" y="2895786"/>
            <a:ext cx="972108" cy="4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99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DE9F4-0719-409E-BD08-7E39C8F4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Traditional Business Model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DF511D7-72F0-4609-AC86-41DBBAF19389}"/>
              </a:ext>
            </a:extLst>
          </p:cNvPr>
          <p:cNvSpPr/>
          <p:nvPr/>
        </p:nvSpPr>
        <p:spPr>
          <a:xfrm>
            <a:off x="630317" y="1886508"/>
            <a:ext cx="1127465" cy="108307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7A1597-BA2C-49FA-80EE-8D461CEDF9C6}"/>
              </a:ext>
            </a:extLst>
          </p:cNvPr>
          <p:cNvSpPr/>
          <p:nvPr/>
        </p:nvSpPr>
        <p:spPr>
          <a:xfrm>
            <a:off x="5066192" y="1886508"/>
            <a:ext cx="1127465" cy="108307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6F558C-DBCD-4FEC-8449-F142603F062A}"/>
              </a:ext>
            </a:extLst>
          </p:cNvPr>
          <p:cNvSpPr/>
          <p:nvPr/>
        </p:nvSpPr>
        <p:spPr>
          <a:xfrm>
            <a:off x="2848255" y="1886508"/>
            <a:ext cx="1127465" cy="108307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1314FC-BD79-4674-8504-9AB4DBB0F423}"/>
              </a:ext>
            </a:extLst>
          </p:cNvPr>
          <p:cNvSpPr/>
          <p:nvPr/>
        </p:nvSpPr>
        <p:spPr>
          <a:xfrm>
            <a:off x="7284129" y="1886508"/>
            <a:ext cx="1127465" cy="108307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E2D8380-CAF2-4EBD-AC08-FC4F7CF6B254}"/>
              </a:ext>
            </a:extLst>
          </p:cNvPr>
          <p:cNvSpPr/>
          <p:nvPr/>
        </p:nvSpPr>
        <p:spPr>
          <a:xfrm>
            <a:off x="6343099" y="2259364"/>
            <a:ext cx="797512" cy="3817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A15D490-DEA5-4B81-BA53-04387D97D8C7}"/>
              </a:ext>
            </a:extLst>
          </p:cNvPr>
          <p:cNvSpPr/>
          <p:nvPr/>
        </p:nvSpPr>
        <p:spPr>
          <a:xfrm>
            <a:off x="4122200" y="2266759"/>
            <a:ext cx="797512" cy="3817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166E06-1E3A-4287-A957-884071C340D2}"/>
              </a:ext>
            </a:extLst>
          </p:cNvPr>
          <p:cNvSpPr txBox="1"/>
          <p:nvPr/>
        </p:nvSpPr>
        <p:spPr>
          <a:xfrm>
            <a:off x="795293" y="2272963"/>
            <a:ext cx="79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Vinci Sans" panose="02000000000000000000"/>
              </a:rPr>
              <a:t>Public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CD865B-5458-4668-BAC8-2663099A0305}"/>
              </a:ext>
            </a:extLst>
          </p:cNvPr>
          <p:cNvSpPr txBox="1"/>
          <p:nvPr/>
        </p:nvSpPr>
        <p:spPr>
          <a:xfrm>
            <a:off x="7370684" y="2259364"/>
            <a:ext cx="978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Vinci Sans" panose="02000000000000000000"/>
              </a:rPr>
              <a:t>Supplier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FAC3E7-BA24-4862-AA67-59EBB9370579}"/>
              </a:ext>
            </a:extLst>
          </p:cNvPr>
          <p:cNvSpPr txBox="1"/>
          <p:nvPr/>
        </p:nvSpPr>
        <p:spPr>
          <a:xfrm>
            <a:off x="5028463" y="2259364"/>
            <a:ext cx="1273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Vinci Sans" panose="02000000000000000000"/>
              </a:rPr>
              <a:t>Contractor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989B96-2F52-4FB7-B830-32B1CB2CF82F}"/>
              </a:ext>
            </a:extLst>
          </p:cNvPr>
          <p:cNvSpPr txBox="1"/>
          <p:nvPr/>
        </p:nvSpPr>
        <p:spPr>
          <a:xfrm>
            <a:off x="2829757" y="2102197"/>
            <a:ext cx="1127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Vinci Sans" panose="02000000000000000000"/>
              </a:rPr>
              <a:t>Highway Authority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F59C5C6-48C1-48AF-9660-14F4D057FD8B}"/>
              </a:ext>
            </a:extLst>
          </p:cNvPr>
          <p:cNvSpPr/>
          <p:nvPr/>
        </p:nvSpPr>
        <p:spPr>
          <a:xfrm rot="10800000">
            <a:off x="1885397" y="2234492"/>
            <a:ext cx="797512" cy="3817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621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DE9F4-0719-409E-BD08-7E39C8F4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Future Business Model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A03ADF-062B-4C81-BC8D-984CC9DCE38E}"/>
              </a:ext>
            </a:extLst>
          </p:cNvPr>
          <p:cNvGrpSpPr/>
          <p:nvPr/>
        </p:nvGrpSpPr>
        <p:grpSpPr>
          <a:xfrm>
            <a:off x="1936710" y="2261584"/>
            <a:ext cx="1127465" cy="1083076"/>
            <a:chOff x="630317" y="1886508"/>
            <a:chExt cx="1127465" cy="108307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AE5B676-202F-467F-8078-DDAFEAF1FE3E}"/>
                </a:ext>
              </a:extLst>
            </p:cNvPr>
            <p:cNvSpPr/>
            <p:nvPr/>
          </p:nvSpPr>
          <p:spPr>
            <a:xfrm>
              <a:off x="630317" y="1886508"/>
              <a:ext cx="1127465" cy="108307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4F0F9C1-CE0A-448D-B82E-FB052AEE2526}"/>
                </a:ext>
              </a:extLst>
            </p:cNvPr>
            <p:cNvSpPr txBox="1"/>
            <p:nvPr/>
          </p:nvSpPr>
          <p:spPr>
            <a:xfrm>
              <a:off x="795293" y="2272963"/>
              <a:ext cx="797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Vinci Sans" panose="02000000000000000000"/>
                </a:rPr>
                <a:t>Public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2AA1C79-9DEC-4986-85B8-6191B5F2FF76}"/>
              </a:ext>
            </a:extLst>
          </p:cNvPr>
          <p:cNvGrpSpPr/>
          <p:nvPr/>
        </p:nvGrpSpPr>
        <p:grpSpPr>
          <a:xfrm>
            <a:off x="3278395" y="1178508"/>
            <a:ext cx="1127465" cy="1083076"/>
            <a:chOff x="7284129" y="1886508"/>
            <a:chExt cx="1127465" cy="108307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51C7C6F-1F79-4920-A67D-6E900B547CAD}"/>
                </a:ext>
              </a:extLst>
            </p:cNvPr>
            <p:cNvSpPr/>
            <p:nvPr/>
          </p:nvSpPr>
          <p:spPr>
            <a:xfrm>
              <a:off x="7284129" y="1886508"/>
              <a:ext cx="1127465" cy="108307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DB90EB-3E30-4430-927C-4612A94507BD}"/>
                </a:ext>
              </a:extLst>
            </p:cNvPr>
            <p:cNvSpPr txBox="1"/>
            <p:nvPr/>
          </p:nvSpPr>
          <p:spPr>
            <a:xfrm>
              <a:off x="7370684" y="2259364"/>
              <a:ext cx="978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Vinci Sans" panose="02000000000000000000"/>
                </a:rPr>
                <a:t>Supplier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CD9DC0-F4B6-476D-957B-AC775CC51593}"/>
              </a:ext>
            </a:extLst>
          </p:cNvPr>
          <p:cNvGrpSpPr/>
          <p:nvPr/>
        </p:nvGrpSpPr>
        <p:grpSpPr>
          <a:xfrm>
            <a:off x="3278395" y="3344660"/>
            <a:ext cx="1273945" cy="1083076"/>
            <a:chOff x="5028463" y="1886508"/>
            <a:chExt cx="1273945" cy="108307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D0EE29C-B6B4-4EEF-BC07-60678A7FE676}"/>
                </a:ext>
              </a:extLst>
            </p:cNvPr>
            <p:cNvSpPr/>
            <p:nvPr/>
          </p:nvSpPr>
          <p:spPr>
            <a:xfrm>
              <a:off x="5066192" y="1886508"/>
              <a:ext cx="1127465" cy="108307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BFD0A6-B674-4B3F-817F-CC1D33FE849E}"/>
                </a:ext>
              </a:extLst>
            </p:cNvPr>
            <p:cNvSpPr txBox="1"/>
            <p:nvPr/>
          </p:nvSpPr>
          <p:spPr>
            <a:xfrm>
              <a:off x="5028463" y="2259364"/>
              <a:ext cx="1273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Vinci Sans" panose="02000000000000000000"/>
                </a:rPr>
                <a:t>Contractor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42DC7A1-712B-4DC3-9435-7FBFC860A0B1}"/>
              </a:ext>
            </a:extLst>
          </p:cNvPr>
          <p:cNvGrpSpPr/>
          <p:nvPr/>
        </p:nvGrpSpPr>
        <p:grpSpPr>
          <a:xfrm>
            <a:off x="576527" y="3344660"/>
            <a:ext cx="1145963" cy="1083076"/>
            <a:chOff x="2829757" y="1886508"/>
            <a:chExt cx="1145963" cy="108307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C1C78CA-FDE4-43F4-ACD1-398B372E6133}"/>
                </a:ext>
              </a:extLst>
            </p:cNvPr>
            <p:cNvSpPr/>
            <p:nvPr/>
          </p:nvSpPr>
          <p:spPr>
            <a:xfrm>
              <a:off x="2848255" y="1886508"/>
              <a:ext cx="1127465" cy="108307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AF3477B-A21F-4E37-B7DE-DC0D17C9B721}"/>
                </a:ext>
              </a:extLst>
            </p:cNvPr>
            <p:cNvSpPr txBox="1"/>
            <p:nvPr/>
          </p:nvSpPr>
          <p:spPr>
            <a:xfrm>
              <a:off x="2829757" y="2102197"/>
              <a:ext cx="11274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Vinci Sans" panose="02000000000000000000"/>
                </a:rPr>
                <a:t>Highway Authority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256A33F-23C5-4D5F-B33F-6899A5853FAC}"/>
              </a:ext>
            </a:extLst>
          </p:cNvPr>
          <p:cNvGrpSpPr/>
          <p:nvPr/>
        </p:nvGrpSpPr>
        <p:grpSpPr>
          <a:xfrm>
            <a:off x="538798" y="1178508"/>
            <a:ext cx="1145963" cy="1083076"/>
            <a:chOff x="2829757" y="1886508"/>
            <a:chExt cx="1145963" cy="108307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41FA23A-7227-4772-A109-02D0C4AB63EB}"/>
                </a:ext>
              </a:extLst>
            </p:cNvPr>
            <p:cNvSpPr/>
            <p:nvPr/>
          </p:nvSpPr>
          <p:spPr>
            <a:xfrm>
              <a:off x="2848255" y="1886508"/>
              <a:ext cx="1127465" cy="108307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7A2ED5B-7497-4052-B5E8-B9A4D1930F45}"/>
                </a:ext>
              </a:extLst>
            </p:cNvPr>
            <p:cNvSpPr txBox="1"/>
            <p:nvPr/>
          </p:nvSpPr>
          <p:spPr>
            <a:xfrm>
              <a:off x="2829757" y="2102197"/>
              <a:ext cx="11274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Vinci Sans" panose="02000000000000000000"/>
                </a:rPr>
                <a:t>Digital Partner</a:t>
              </a:r>
            </a:p>
          </p:txBody>
        </p:sp>
      </p:grpSp>
      <p:sp>
        <p:nvSpPr>
          <p:cNvPr id="33" name="Arrow: Up-Down 32">
            <a:extLst>
              <a:ext uri="{FF2B5EF4-FFF2-40B4-BE49-F238E27FC236}">
                <a16:creationId xmlns:a16="http://schemas.microsoft.com/office/drawing/2014/main" id="{0E8B2919-5BDE-4787-847A-FCFDDF5F30EC}"/>
              </a:ext>
            </a:extLst>
          </p:cNvPr>
          <p:cNvSpPr/>
          <p:nvPr/>
        </p:nvSpPr>
        <p:spPr>
          <a:xfrm>
            <a:off x="942621" y="2326096"/>
            <a:ext cx="356813" cy="967666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rrow: Up-Down 33">
            <a:extLst>
              <a:ext uri="{FF2B5EF4-FFF2-40B4-BE49-F238E27FC236}">
                <a16:creationId xmlns:a16="http://schemas.microsoft.com/office/drawing/2014/main" id="{D6EEED2F-A329-4FFD-B577-CE7D90020C8D}"/>
              </a:ext>
            </a:extLst>
          </p:cNvPr>
          <p:cNvSpPr/>
          <p:nvPr/>
        </p:nvSpPr>
        <p:spPr>
          <a:xfrm>
            <a:off x="3675554" y="2326095"/>
            <a:ext cx="356813" cy="967666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Up-Down 34">
            <a:extLst>
              <a:ext uri="{FF2B5EF4-FFF2-40B4-BE49-F238E27FC236}">
                <a16:creationId xmlns:a16="http://schemas.microsoft.com/office/drawing/2014/main" id="{F3FEB2C5-5E1A-4CE7-B0A6-9581020FDE7A}"/>
              </a:ext>
            </a:extLst>
          </p:cNvPr>
          <p:cNvSpPr/>
          <p:nvPr/>
        </p:nvSpPr>
        <p:spPr>
          <a:xfrm rot="5400000">
            <a:off x="2340900" y="3216204"/>
            <a:ext cx="356813" cy="1399918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rrow: Up-Down 35">
            <a:extLst>
              <a:ext uri="{FF2B5EF4-FFF2-40B4-BE49-F238E27FC236}">
                <a16:creationId xmlns:a16="http://schemas.microsoft.com/office/drawing/2014/main" id="{D4EA756A-92C9-429C-850D-7D601CE7B7FC}"/>
              </a:ext>
            </a:extLst>
          </p:cNvPr>
          <p:cNvSpPr/>
          <p:nvPr/>
        </p:nvSpPr>
        <p:spPr>
          <a:xfrm rot="5400000">
            <a:off x="2298635" y="968645"/>
            <a:ext cx="356813" cy="1399918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rrow: Up-Down 37">
            <a:extLst>
              <a:ext uri="{FF2B5EF4-FFF2-40B4-BE49-F238E27FC236}">
                <a16:creationId xmlns:a16="http://schemas.microsoft.com/office/drawing/2014/main" id="{23D92D97-5704-4A51-A1E9-4A8E5B85821C}"/>
              </a:ext>
            </a:extLst>
          </p:cNvPr>
          <p:cNvSpPr/>
          <p:nvPr/>
        </p:nvSpPr>
        <p:spPr>
          <a:xfrm rot="3167916">
            <a:off x="1694651" y="3034855"/>
            <a:ext cx="212400" cy="568716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rrow: Up-Down 39">
            <a:extLst>
              <a:ext uri="{FF2B5EF4-FFF2-40B4-BE49-F238E27FC236}">
                <a16:creationId xmlns:a16="http://schemas.microsoft.com/office/drawing/2014/main" id="{72A57590-A676-4C42-A786-53AA55134951}"/>
              </a:ext>
            </a:extLst>
          </p:cNvPr>
          <p:cNvSpPr/>
          <p:nvPr/>
        </p:nvSpPr>
        <p:spPr>
          <a:xfrm rot="7873846">
            <a:off x="3113064" y="3056618"/>
            <a:ext cx="212400" cy="568716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rrow: Up-Down 40">
            <a:extLst>
              <a:ext uri="{FF2B5EF4-FFF2-40B4-BE49-F238E27FC236}">
                <a16:creationId xmlns:a16="http://schemas.microsoft.com/office/drawing/2014/main" id="{8B4606B4-C736-458E-8A5A-D051181FE254}"/>
              </a:ext>
            </a:extLst>
          </p:cNvPr>
          <p:cNvSpPr/>
          <p:nvPr/>
        </p:nvSpPr>
        <p:spPr>
          <a:xfrm rot="3167916">
            <a:off x="3059367" y="1968426"/>
            <a:ext cx="212400" cy="568716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rrow: Up-Down 41">
            <a:extLst>
              <a:ext uri="{FF2B5EF4-FFF2-40B4-BE49-F238E27FC236}">
                <a16:creationId xmlns:a16="http://schemas.microsoft.com/office/drawing/2014/main" id="{6FA8C910-2704-4A98-BCB1-6DD6D0BB2B6C}"/>
              </a:ext>
            </a:extLst>
          </p:cNvPr>
          <p:cNvSpPr/>
          <p:nvPr/>
        </p:nvSpPr>
        <p:spPr>
          <a:xfrm rot="7873846">
            <a:off x="1751247" y="1948492"/>
            <a:ext cx="212400" cy="568716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CF79E64D-6D16-44A5-864A-92994D642FCF}"/>
              </a:ext>
            </a:extLst>
          </p:cNvPr>
          <p:cNvSpPr txBox="1">
            <a:spLocks/>
          </p:cNvSpPr>
          <p:nvPr/>
        </p:nvSpPr>
        <p:spPr>
          <a:xfrm>
            <a:off x="5182050" y="1023425"/>
            <a:ext cx="3586578" cy="3249228"/>
          </a:xfrm>
          <a:prstGeom prst="rect">
            <a:avLst/>
          </a:prstGeom>
        </p:spPr>
        <p:txBody>
          <a:bodyPr lIns="68589" tIns="34295" rIns="68589" bIns="34295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None/>
              <a:defRPr sz="1400" kern="1200" cap="none" baseline="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1pPr>
            <a:lvl2pPr marL="538163" indent="-177800" algn="l" defTabSz="625475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rgbClr val="004489"/>
              </a:buClr>
              <a:buSzPct val="90000"/>
              <a:buFont typeface="Arial" panose="020B0604020202020204" pitchFamily="34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715963" indent="-182563" algn="l" defTabSz="258763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 panose="020B0604020202020204" pitchFamily="34" charset="0"/>
              <a:buChar char="≡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defRPr>
            </a:lvl3pPr>
            <a:lvl4pPr marL="1163638" indent="-228600" algn="l" defTabSz="457200" rtl="0" eaLnBrk="1" fontAlgn="base" hangingPunct="1">
              <a:spcBef>
                <a:spcPct val="20000"/>
              </a:spcBef>
              <a:spcAft>
                <a:spcPts val="600"/>
              </a:spcAft>
              <a:buSzPct val="70000"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4pPr>
            <a:lvl5pPr marL="1430338" indent="-228600" algn="l" defTabSz="457200" rtl="0" eaLnBrk="1" fontAlgn="base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4489"/>
              </a:buClr>
              <a:buFont typeface="Arial" panose="020B0604020202020204" pitchFamily="34" charset="0"/>
              <a:buChar char="•"/>
            </a:pPr>
            <a:r>
              <a:rPr lang="en-GB" dirty="0"/>
              <a:t>Personalised Service</a:t>
            </a:r>
          </a:p>
          <a:p>
            <a:pPr marL="285750" indent="-285750">
              <a:buClr>
                <a:srgbClr val="004489"/>
              </a:buClr>
              <a:buFont typeface="Arial" panose="020B0604020202020204" pitchFamily="34" charset="0"/>
              <a:buChar char="•"/>
            </a:pPr>
            <a:r>
              <a:rPr lang="en-GB" dirty="0"/>
              <a:t>Crowd Voting</a:t>
            </a:r>
          </a:p>
          <a:p>
            <a:pPr marL="285750" indent="-285750">
              <a:buClr>
                <a:srgbClr val="004489"/>
              </a:buClr>
              <a:buFont typeface="Arial" panose="020B0604020202020204" pitchFamily="34" charset="0"/>
              <a:buChar char="•"/>
            </a:pPr>
            <a:r>
              <a:rPr lang="en-GB" dirty="0"/>
              <a:t>Crowd Funding</a:t>
            </a:r>
          </a:p>
          <a:p>
            <a:pPr marL="285750" indent="-285750">
              <a:buClr>
                <a:srgbClr val="004489"/>
              </a:buClr>
              <a:buFont typeface="Arial" panose="020B0604020202020204" pitchFamily="34" charset="0"/>
              <a:buChar char="•"/>
            </a:pPr>
            <a:r>
              <a:rPr lang="en-GB" dirty="0"/>
              <a:t>Taxation Models</a:t>
            </a:r>
          </a:p>
          <a:p>
            <a:pPr marL="285750" indent="-285750">
              <a:buClr>
                <a:srgbClr val="004489"/>
              </a:buClr>
              <a:buFont typeface="Arial" panose="020B0604020202020204" pitchFamily="34" charset="0"/>
              <a:buChar char="•"/>
            </a:pPr>
            <a:r>
              <a:rPr lang="en-GB" dirty="0"/>
              <a:t>Shared Ownership of Assets</a:t>
            </a:r>
          </a:p>
          <a:p>
            <a:pPr marL="285750" indent="-285750">
              <a:buClr>
                <a:srgbClr val="004489"/>
              </a:buClr>
              <a:buFont typeface="Arial" panose="020B0604020202020204" pitchFamily="34" charset="0"/>
              <a:buChar char="•"/>
            </a:pPr>
            <a:r>
              <a:rPr lang="en-GB" dirty="0"/>
              <a:t>Extracting Value from Highway Assets </a:t>
            </a:r>
          </a:p>
          <a:p>
            <a:pPr marL="823913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Energy</a:t>
            </a:r>
          </a:p>
          <a:p>
            <a:pPr marL="823913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Connectivity &amp; Data</a:t>
            </a:r>
          </a:p>
          <a:p>
            <a:pPr marL="823913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Mobility</a:t>
            </a:r>
          </a:p>
          <a:p>
            <a:pPr marL="823913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Water</a:t>
            </a:r>
            <a:endParaRPr lang="en-GB" sz="800" dirty="0">
              <a:solidFill>
                <a:schemeClr val="tx2"/>
              </a:solidFill>
            </a:endParaRPr>
          </a:p>
          <a:p>
            <a:pPr lvl="1" indent="0">
              <a:buNone/>
            </a:pPr>
            <a:endParaRPr lang="en-GB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1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15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5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1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1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8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Modele_Eurovia_2012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15700</TotalTime>
  <Words>404</Words>
  <Application>Microsoft Office PowerPoint</Application>
  <PresentationFormat>On-screen Show (16:9)</PresentationFormat>
  <Paragraphs>105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Vinci Sans</vt:lpstr>
      <vt:lpstr>Vinci Sans Light</vt:lpstr>
      <vt:lpstr>Wingdings</vt:lpstr>
      <vt:lpstr>Wingdings 2</vt:lpstr>
      <vt:lpstr>Wingdings 3</vt:lpstr>
      <vt:lpstr>Modele_Eurovia_2012</vt:lpstr>
      <vt:lpstr>Impact of Technology on Infrastructure Management</vt:lpstr>
      <vt:lpstr>Eurovia UK</vt:lpstr>
      <vt:lpstr>PowerPoint Presentation</vt:lpstr>
      <vt:lpstr>PowerPoint Presentation</vt:lpstr>
      <vt:lpstr>Innovation &amp; Emerging Technologies</vt:lpstr>
      <vt:lpstr>Connected &amp; Autonomous Vehicles</vt:lpstr>
      <vt:lpstr>PowerPoint Presentation</vt:lpstr>
      <vt:lpstr>Traditional Business Model</vt:lpstr>
      <vt:lpstr>Future Business Model</vt:lpstr>
      <vt:lpstr>PowerPoint Presentation</vt:lpstr>
    </vt:vector>
  </TitlesOfParts>
  <Company>EUROVIA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NOE Sylvie</dc:creator>
  <cp:lastModifiedBy>Adama Sesay | CIHT</cp:lastModifiedBy>
  <cp:revision>889</cp:revision>
  <cp:lastPrinted>2018-11-09T07:59:32Z</cp:lastPrinted>
  <dcterms:created xsi:type="dcterms:W3CDTF">2014-01-29T07:31:42Z</dcterms:created>
  <dcterms:modified xsi:type="dcterms:W3CDTF">2018-11-12T14:08:38Z</dcterms:modified>
</cp:coreProperties>
</file>