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3" r:id="rId2"/>
  </p:sldIdLst>
  <p:sldSz cx="10688638" cy="15124113"/>
  <p:notesSz cx="6797675" cy="9926638"/>
  <p:defaultTextStyle>
    <a:defPPr>
      <a:defRPr lang="en-US"/>
    </a:defPPr>
    <a:lvl1pPr marL="0" algn="l" defTabSz="737464" rtl="0" eaLnBrk="1" latinLnBrk="0" hangingPunct="1">
      <a:defRPr sz="2900" kern="1200">
        <a:solidFill>
          <a:schemeClr val="tx1"/>
        </a:solidFill>
        <a:latin typeface="+mn-lt"/>
        <a:ea typeface="+mn-ea"/>
        <a:cs typeface="+mn-cs"/>
      </a:defRPr>
    </a:lvl1pPr>
    <a:lvl2pPr marL="737464" algn="l" defTabSz="737464" rtl="0" eaLnBrk="1" latinLnBrk="0" hangingPunct="1">
      <a:defRPr sz="2900" kern="1200">
        <a:solidFill>
          <a:schemeClr val="tx1"/>
        </a:solidFill>
        <a:latin typeface="+mn-lt"/>
        <a:ea typeface="+mn-ea"/>
        <a:cs typeface="+mn-cs"/>
      </a:defRPr>
    </a:lvl2pPr>
    <a:lvl3pPr marL="1474927" algn="l" defTabSz="737464" rtl="0" eaLnBrk="1" latinLnBrk="0" hangingPunct="1">
      <a:defRPr sz="2900" kern="1200">
        <a:solidFill>
          <a:schemeClr val="tx1"/>
        </a:solidFill>
        <a:latin typeface="+mn-lt"/>
        <a:ea typeface="+mn-ea"/>
        <a:cs typeface="+mn-cs"/>
      </a:defRPr>
    </a:lvl3pPr>
    <a:lvl4pPr marL="2212391" algn="l" defTabSz="737464" rtl="0" eaLnBrk="1" latinLnBrk="0" hangingPunct="1">
      <a:defRPr sz="2900" kern="1200">
        <a:solidFill>
          <a:schemeClr val="tx1"/>
        </a:solidFill>
        <a:latin typeface="+mn-lt"/>
        <a:ea typeface="+mn-ea"/>
        <a:cs typeface="+mn-cs"/>
      </a:defRPr>
    </a:lvl4pPr>
    <a:lvl5pPr marL="2949854" algn="l" defTabSz="737464" rtl="0" eaLnBrk="1" latinLnBrk="0" hangingPunct="1">
      <a:defRPr sz="2900" kern="1200">
        <a:solidFill>
          <a:schemeClr val="tx1"/>
        </a:solidFill>
        <a:latin typeface="+mn-lt"/>
        <a:ea typeface="+mn-ea"/>
        <a:cs typeface="+mn-cs"/>
      </a:defRPr>
    </a:lvl5pPr>
    <a:lvl6pPr marL="3687318" algn="l" defTabSz="737464" rtl="0" eaLnBrk="1" latinLnBrk="0" hangingPunct="1">
      <a:defRPr sz="2900" kern="1200">
        <a:solidFill>
          <a:schemeClr val="tx1"/>
        </a:solidFill>
        <a:latin typeface="+mn-lt"/>
        <a:ea typeface="+mn-ea"/>
        <a:cs typeface="+mn-cs"/>
      </a:defRPr>
    </a:lvl6pPr>
    <a:lvl7pPr marL="4424782" algn="l" defTabSz="737464" rtl="0" eaLnBrk="1" latinLnBrk="0" hangingPunct="1">
      <a:defRPr sz="2900" kern="1200">
        <a:solidFill>
          <a:schemeClr val="tx1"/>
        </a:solidFill>
        <a:latin typeface="+mn-lt"/>
        <a:ea typeface="+mn-ea"/>
        <a:cs typeface="+mn-cs"/>
      </a:defRPr>
    </a:lvl7pPr>
    <a:lvl8pPr marL="5162245" algn="l" defTabSz="737464" rtl="0" eaLnBrk="1" latinLnBrk="0" hangingPunct="1">
      <a:defRPr sz="2900" kern="1200">
        <a:solidFill>
          <a:schemeClr val="tx1"/>
        </a:solidFill>
        <a:latin typeface="+mn-lt"/>
        <a:ea typeface="+mn-ea"/>
        <a:cs typeface="+mn-cs"/>
      </a:defRPr>
    </a:lvl8pPr>
    <a:lvl9pPr marL="5899709" algn="l" defTabSz="737464"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732" userDrawn="1">
          <p15:clr>
            <a:srgbClr val="A4A3A4"/>
          </p15:clr>
        </p15:guide>
        <p15:guide id="2" pos="6315" userDrawn="1">
          <p15:clr>
            <a:srgbClr val="A4A3A4"/>
          </p15:clr>
        </p15:guide>
        <p15:guide id="4" orient="horz" pos="5557" userDrawn="1">
          <p15:clr>
            <a:srgbClr val="A4A3A4"/>
          </p15:clr>
        </p15:guide>
        <p15:guide id="5" pos="418" userDrawn="1">
          <p15:clr>
            <a:srgbClr val="A4A3A4"/>
          </p15:clr>
        </p15:guide>
        <p15:guide id="6" pos="3366" userDrawn="1">
          <p15:clr>
            <a:srgbClr val="A4A3A4"/>
          </p15:clr>
        </p15:guide>
        <p15:guide id="7" orient="horz" pos="6578" userDrawn="1">
          <p15:clr>
            <a:srgbClr val="A4A3A4"/>
          </p15:clr>
        </p15:guide>
        <p15:guide id="8" orient="horz" pos="8324" userDrawn="1">
          <p15:clr>
            <a:srgbClr val="A4A3A4"/>
          </p15:clr>
        </p15:guide>
        <p15:guide id="9" orient="horz" pos="31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679C"/>
    <a:srgbClr val="6F757B"/>
    <a:srgbClr val="D60B52"/>
    <a:srgbClr val="54B046"/>
    <a:srgbClr val="4BA7C8"/>
    <a:srgbClr val="C3C800"/>
    <a:srgbClr val="BCC193"/>
    <a:srgbClr val="31295C"/>
    <a:srgbClr val="7FCACD"/>
    <a:srgbClr val="EC66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81" autoAdjust="0"/>
    <p:restoredTop sz="93817" autoAdjust="0"/>
  </p:normalViewPr>
  <p:slideViewPr>
    <p:cSldViewPr snapToGrid="0" snapToObjects="1">
      <p:cViewPr>
        <p:scale>
          <a:sx n="60" d="100"/>
          <a:sy n="60" d="100"/>
        </p:scale>
        <p:origin x="1340" y="-2744"/>
      </p:cViewPr>
      <p:guideLst>
        <p:guide orient="horz" pos="8732"/>
        <p:guide pos="6315"/>
        <p:guide orient="horz" pos="5557"/>
        <p:guide pos="418"/>
        <p:guide pos="3366"/>
        <p:guide orient="horz" pos="6578"/>
        <p:guide orient="horz" pos="8324"/>
        <p:guide orient="horz" pos="318"/>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7536EAA-EC38-3A42-B552-E13C98752A66}" type="datetimeFigureOut">
              <a:rPr lang="en-GB" smtClean="0"/>
              <a:t>10/06/2020</a:t>
            </a:fld>
            <a:endParaRPr lang="en-GB"/>
          </a:p>
        </p:txBody>
      </p:sp>
      <p:sp>
        <p:nvSpPr>
          <p:cNvPr id="4" name="Slide Image Placeholder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053AEDC-519C-1040-839B-4735206EDA1D}" type="slidenum">
              <a:rPr lang="en-GB" smtClean="0"/>
              <a:t>‹#›</a:t>
            </a:fld>
            <a:endParaRPr lang="en-GB"/>
          </a:p>
        </p:txBody>
      </p:sp>
    </p:spTree>
    <p:extLst>
      <p:ext uri="{BB962C8B-B14F-4D97-AF65-F5344CB8AC3E}">
        <p14:creationId xmlns:p14="http://schemas.microsoft.com/office/powerpoint/2010/main" val="1012073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053AEDC-519C-1040-839B-4735206EDA1D}" type="slidenum">
              <a:rPr lang="en-GB" smtClean="0"/>
              <a:t>1</a:t>
            </a:fld>
            <a:endParaRPr lang="en-GB"/>
          </a:p>
        </p:txBody>
      </p:sp>
    </p:spTree>
    <p:extLst>
      <p:ext uri="{BB962C8B-B14F-4D97-AF65-F5344CB8AC3E}">
        <p14:creationId xmlns:p14="http://schemas.microsoft.com/office/powerpoint/2010/main" val="34648999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People">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a:stretch>
            <a:fillRect/>
          </a:stretch>
        </p:blipFill>
        <p:spPr>
          <a:xfrm>
            <a:off x="0" y="0"/>
            <a:ext cx="10688638" cy="4317503"/>
          </a:xfrm>
          <a:prstGeom prst="rect">
            <a:avLst/>
          </a:prstGeom>
        </p:spPr>
      </p:pic>
      <p:grpSp>
        <p:nvGrpSpPr>
          <p:cNvPr id="2" name="Group 1"/>
          <p:cNvGrpSpPr/>
          <p:nvPr userDrawn="1"/>
        </p:nvGrpSpPr>
        <p:grpSpPr>
          <a:xfrm>
            <a:off x="0" y="12980756"/>
            <a:ext cx="10705572" cy="2148033"/>
            <a:chOff x="0" y="12980756"/>
            <a:chExt cx="10705572" cy="2148033"/>
          </a:xfrm>
        </p:grpSpPr>
        <p:sp>
          <p:nvSpPr>
            <p:cNvPr id="3" name="Freeform: Shape 3">
              <a:extLst>
                <a:ext uri="{FF2B5EF4-FFF2-40B4-BE49-F238E27FC236}">
                  <a16:creationId xmlns:a16="http://schemas.microsoft.com/office/drawing/2014/main" id="{4B296F07-8A3C-4531-9C6A-6D9F4E46E378}"/>
                </a:ext>
              </a:extLst>
            </p:cNvPr>
            <p:cNvSpPr/>
            <p:nvPr userDrawn="1"/>
          </p:nvSpPr>
          <p:spPr>
            <a:xfrm rot="10800000">
              <a:off x="0" y="12980756"/>
              <a:ext cx="10688638" cy="2148033"/>
            </a:xfrm>
            <a:custGeom>
              <a:avLst/>
              <a:gdLst>
                <a:gd name="connsiteX0" fmla="*/ 4615543 w 4615543"/>
                <a:gd name="connsiteY0" fmla="*/ 1027611 h 1436914"/>
                <a:gd name="connsiteX1" fmla="*/ 4615543 w 4615543"/>
                <a:gd name="connsiteY1" fmla="*/ 0 h 1436914"/>
                <a:gd name="connsiteX2" fmla="*/ 0 w 4615543"/>
                <a:gd name="connsiteY2" fmla="*/ 0 h 1436914"/>
                <a:gd name="connsiteX3" fmla="*/ 0 w 4615543"/>
                <a:gd name="connsiteY3" fmla="*/ 1436914 h 1436914"/>
                <a:gd name="connsiteX4" fmla="*/ 4615543 w 4615543"/>
                <a:gd name="connsiteY4" fmla="*/ 1027611 h 1436914"/>
                <a:gd name="connsiteX0" fmla="*/ 4615543 w 4615543"/>
                <a:gd name="connsiteY0" fmla="*/ 1027611 h 1436914"/>
                <a:gd name="connsiteX1" fmla="*/ 4615543 w 4615543"/>
                <a:gd name="connsiteY1" fmla="*/ 0 h 1436914"/>
                <a:gd name="connsiteX2" fmla="*/ 34946 w 4615543"/>
                <a:gd name="connsiteY2" fmla="*/ 69890 h 1436914"/>
                <a:gd name="connsiteX3" fmla="*/ 0 w 4615543"/>
                <a:gd name="connsiteY3" fmla="*/ 1436914 h 1436914"/>
                <a:gd name="connsiteX4" fmla="*/ 4615543 w 4615543"/>
                <a:gd name="connsiteY4" fmla="*/ 1027611 h 1436914"/>
                <a:gd name="connsiteX0" fmla="*/ 4618455 w 4618455"/>
                <a:gd name="connsiteY0" fmla="*/ 1033435 h 1442738"/>
                <a:gd name="connsiteX1" fmla="*/ 4618455 w 4618455"/>
                <a:gd name="connsiteY1" fmla="*/ 5824 h 1442738"/>
                <a:gd name="connsiteX2" fmla="*/ 0 w 4618455"/>
                <a:gd name="connsiteY2" fmla="*/ 0 h 1442738"/>
                <a:gd name="connsiteX3" fmla="*/ 2912 w 4618455"/>
                <a:gd name="connsiteY3" fmla="*/ 1442738 h 1442738"/>
                <a:gd name="connsiteX4" fmla="*/ 4618455 w 4618455"/>
                <a:gd name="connsiteY4" fmla="*/ 1033435 h 1442738"/>
                <a:gd name="connsiteX0" fmla="*/ 4618455 w 4618455"/>
                <a:gd name="connsiteY0" fmla="*/ 1033435 h 1393232"/>
                <a:gd name="connsiteX1" fmla="*/ 4618455 w 4618455"/>
                <a:gd name="connsiteY1" fmla="*/ 5824 h 1393232"/>
                <a:gd name="connsiteX2" fmla="*/ 0 w 4618455"/>
                <a:gd name="connsiteY2" fmla="*/ 0 h 1393232"/>
                <a:gd name="connsiteX3" fmla="*/ 43681 w 4618455"/>
                <a:gd name="connsiteY3" fmla="*/ 1393232 h 1393232"/>
                <a:gd name="connsiteX4" fmla="*/ 4618455 w 4618455"/>
                <a:gd name="connsiteY4" fmla="*/ 1033435 h 1393232"/>
                <a:gd name="connsiteX0" fmla="*/ 4618736 w 4618736"/>
                <a:gd name="connsiteY0" fmla="*/ 1033435 h 1436914"/>
                <a:gd name="connsiteX1" fmla="*/ 4618736 w 4618736"/>
                <a:gd name="connsiteY1" fmla="*/ 5824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3435 h 1436914"/>
                <a:gd name="connsiteX1" fmla="*/ 4563406 w 4618736"/>
                <a:gd name="connsiteY1" fmla="*/ 20385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6347 h 1439826"/>
                <a:gd name="connsiteX1" fmla="*/ 4610000 w 4618736"/>
                <a:gd name="connsiteY1" fmla="*/ 0 h 1439826"/>
                <a:gd name="connsiteX2" fmla="*/ 281 w 4618736"/>
                <a:gd name="connsiteY2" fmla="*/ 2912 h 1439826"/>
                <a:gd name="connsiteX3" fmla="*/ 280 w 4618736"/>
                <a:gd name="connsiteY3" fmla="*/ 1439826 h 1439826"/>
                <a:gd name="connsiteX4" fmla="*/ 4618736 w 4618736"/>
                <a:gd name="connsiteY4" fmla="*/ 1036347 h 1439826"/>
                <a:gd name="connsiteX0" fmla="*/ 4610000 w 4610000"/>
                <a:gd name="connsiteY0" fmla="*/ 1030523 h 1439826"/>
                <a:gd name="connsiteX1" fmla="*/ 4610000 w 4610000"/>
                <a:gd name="connsiteY1" fmla="*/ 0 h 1439826"/>
                <a:gd name="connsiteX2" fmla="*/ 281 w 4610000"/>
                <a:gd name="connsiteY2" fmla="*/ 2912 h 1439826"/>
                <a:gd name="connsiteX3" fmla="*/ 280 w 4610000"/>
                <a:gd name="connsiteY3" fmla="*/ 1439826 h 1439826"/>
                <a:gd name="connsiteX4" fmla="*/ 4610000 w 4610000"/>
                <a:gd name="connsiteY4" fmla="*/ 1030523 h 1439826"/>
                <a:gd name="connsiteX0" fmla="*/ 4610000 w 4610000"/>
                <a:gd name="connsiteY0" fmla="*/ 1027613 h 1436916"/>
                <a:gd name="connsiteX1" fmla="*/ 4610000 w 4610000"/>
                <a:gd name="connsiteY1" fmla="*/ 511205 h 1436916"/>
                <a:gd name="connsiteX2" fmla="*/ 281 w 4610000"/>
                <a:gd name="connsiteY2" fmla="*/ 2 h 1436916"/>
                <a:gd name="connsiteX3" fmla="*/ 280 w 4610000"/>
                <a:gd name="connsiteY3" fmla="*/ 1436916 h 1436916"/>
                <a:gd name="connsiteX4" fmla="*/ 4610000 w 4610000"/>
                <a:gd name="connsiteY4" fmla="*/ 1027613 h 1436916"/>
                <a:gd name="connsiteX0" fmla="*/ 4610000 w 4610000"/>
                <a:gd name="connsiteY0" fmla="*/ 516408 h 925711"/>
                <a:gd name="connsiteX1" fmla="*/ 4610000 w 4610000"/>
                <a:gd name="connsiteY1" fmla="*/ 0 h 925711"/>
                <a:gd name="connsiteX2" fmla="*/ 281 w 4610000"/>
                <a:gd name="connsiteY2" fmla="*/ 302 h 925711"/>
                <a:gd name="connsiteX3" fmla="*/ 280 w 4610000"/>
                <a:gd name="connsiteY3" fmla="*/ 925711 h 925711"/>
                <a:gd name="connsiteX4" fmla="*/ 4610000 w 4610000"/>
                <a:gd name="connsiteY4" fmla="*/ 516408 h 92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0000" h="925711">
                  <a:moveTo>
                    <a:pt x="4610000" y="516408"/>
                  </a:moveTo>
                  <a:lnTo>
                    <a:pt x="4610000" y="0"/>
                  </a:lnTo>
                  <a:lnTo>
                    <a:pt x="281" y="302"/>
                  </a:lnTo>
                  <a:cubicBezTo>
                    <a:pt x="1252" y="481215"/>
                    <a:pt x="-691" y="444798"/>
                    <a:pt x="280" y="925711"/>
                  </a:cubicBezTo>
                  <a:lnTo>
                    <a:pt x="4610000" y="516408"/>
                  </a:lnTo>
                  <a:close/>
                </a:path>
              </a:pathLst>
            </a:custGeom>
            <a:solidFill>
              <a:srgbClr val="79679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4" name="Group 3"/>
            <p:cNvGrpSpPr/>
            <p:nvPr userDrawn="1"/>
          </p:nvGrpSpPr>
          <p:grpSpPr>
            <a:xfrm>
              <a:off x="663576" y="13223920"/>
              <a:ext cx="10041996" cy="1904246"/>
              <a:chOff x="663576" y="13223920"/>
              <a:chExt cx="10041996" cy="1904246"/>
            </a:xfrm>
          </p:grpSpPr>
          <p:pic>
            <p:nvPicPr>
              <p:cNvPr id="5" name="Picture 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014296" y="13223920"/>
                <a:ext cx="2691276" cy="1904246"/>
              </a:xfrm>
              <a:prstGeom prst="rect">
                <a:avLst/>
              </a:prstGeom>
            </p:spPr>
          </p:pic>
          <p:grpSp>
            <p:nvGrpSpPr>
              <p:cNvPr id="6" name="Group 5"/>
              <p:cNvGrpSpPr/>
              <p:nvPr/>
            </p:nvGrpSpPr>
            <p:grpSpPr>
              <a:xfrm>
                <a:off x="663576" y="14207464"/>
                <a:ext cx="4295883" cy="511229"/>
                <a:chOff x="425761" y="9271425"/>
                <a:chExt cx="2756308" cy="328013"/>
              </a:xfrm>
            </p:grpSpPr>
            <p:sp>
              <p:nvSpPr>
                <p:cNvPr id="7" name="TextBox 6">
                  <a:extLst>
                    <a:ext uri="{FF2B5EF4-FFF2-40B4-BE49-F238E27FC236}">
                      <a16:creationId xmlns:a16="http://schemas.microsoft.com/office/drawing/2014/main" id="{071D16DD-44C0-47D2-83CD-24310D35B36B}"/>
                    </a:ext>
                  </a:extLst>
                </p:cNvPr>
                <p:cNvSpPr txBox="1"/>
                <p:nvPr userDrawn="1"/>
              </p:nvSpPr>
              <p:spPr>
                <a:xfrm>
                  <a:off x="425761" y="9271425"/>
                  <a:ext cx="2756308" cy="173777"/>
                </a:xfrm>
                <a:prstGeom prst="rect">
                  <a:avLst/>
                </a:prstGeom>
                <a:noFill/>
              </p:spPr>
              <p:txBody>
                <a:bodyPr wrap="square" lIns="0" tIns="0" rIns="0" bIns="0" rtlCol="0">
                  <a:spAutoFit/>
                </a:bodyPr>
                <a:lstStyle/>
                <a:p>
                  <a:pPr>
                    <a:lnSpc>
                      <a:spcPct val="110000"/>
                    </a:lnSpc>
                    <a:spcBef>
                      <a:spcPts val="1200"/>
                    </a:spcBef>
                  </a:pPr>
                  <a:r>
                    <a:rPr lang="en-GB" sz="1600" b="0" dirty="0">
                      <a:solidFill>
                        <a:schemeClr val="bg1"/>
                      </a:solidFill>
                      <a:latin typeface="Tahoma" charset="0"/>
                      <a:ea typeface="Tahoma" charset="0"/>
                      <a:cs typeface="Tahoma" charset="0"/>
                    </a:rPr>
                    <a:t>Creating </a:t>
                  </a:r>
                  <a:r>
                    <a:rPr lang="en-GB" sz="1600" b="1" dirty="0">
                      <a:solidFill>
                        <a:schemeClr val="bg1"/>
                      </a:solidFill>
                      <a:latin typeface="Tahoma" charset="0"/>
                      <a:ea typeface="Tahoma" charset="0"/>
                      <a:cs typeface="Tahoma" charset="0"/>
                    </a:rPr>
                    <a:t>better places</a:t>
                  </a:r>
                  <a:r>
                    <a:rPr lang="en-GB" sz="1600" b="0" dirty="0">
                      <a:solidFill>
                        <a:schemeClr val="bg1"/>
                      </a:solidFill>
                      <a:latin typeface="Tahoma" charset="0"/>
                      <a:ea typeface="Tahoma" charset="0"/>
                      <a:cs typeface="Tahoma" charset="0"/>
                    </a:rPr>
                    <a:t> to live, work and travel</a:t>
                  </a:r>
                </a:p>
              </p:txBody>
            </p:sp>
            <p:sp>
              <p:nvSpPr>
                <p:cNvPr id="8" name="TextBox 7">
                  <a:extLst>
                    <a:ext uri="{FF2B5EF4-FFF2-40B4-BE49-F238E27FC236}">
                      <a16:creationId xmlns:a16="http://schemas.microsoft.com/office/drawing/2014/main" id="{2CB0A68B-DF9E-4528-A7C9-5D6886D630B0}"/>
                    </a:ext>
                  </a:extLst>
                </p:cNvPr>
                <p:cNvSpPr txBox="1"/>
                <p:nvPr userDrawn="1"/>
              </p:nvSpPr>
              <p:spPr>
                <a:xfrm>
                  <a:off x="425761" y="9477686"/>
                  <a:ext cx="2756308" cy="121752"/>
                </a:xfrm>
                <a:prstGeom prst="rect">
                  <a:avLst/>
                </a:prstGeom>
                <a:noFill/>
              </p:spPr>
              <p:txBody>
                <a:bodyPr wrap="square" lIns="0" tIns="0" rIns="0" bIns="0" rtlCol="0">
                  <a:noAutofit/>
                </a:bodyPr>
                <a:lstStyle/>
                <a:p>
                  <a:pPr algn="just">
                    <a:lnSpc>
                      <a:spcPct val="110000"/>
                    </a:lnSpc>
                    <a:spcBef>
                      <a:spcPts val="1200"/>
                    </a:spcBef>
                  </a:pPr>
                  <a:r>
                    <a:rPr lang="en-GB" sz="920" b="0" i="0" spc="-20" baseline="0" dirty="0">
                      <a:solidFill>
                        <a:schemeClr val="bg1"/>
                      </a:solidFill>
                      <a:latin typeface="Tahoma" charset="0"/>
                      <a:ea typeface="Tahoma" charset="0"/>
                      <a:cs typeface="Tahoma" charset="0"/>
                    </a:rPr>
                    <a:t>Engineering  |  Facilities  |  Environment  |  Utilities  |  Transport  |  Defence  |  Justice</a:t>
                  </a:r>
                </a:p>
                <a:p>
                  <a:pPr algn="just">
                    <a:lnSpc>
                      <a:spcPct val="110000"/>
                    </a:lnSpc>
                    <a:spcBef>
                      <a:spcPts val="1200"/>
                    </a:spcBef>
                  </a:pPr>
                  <a:endParaRPr lang="en-GB" sz="980" b="0" spc="0" baseline="0" dirty="0">
                    <a:solidFill>
                      <a:schemeClr val="bg1"/>
                    </a:solidFill>
                  </a:endParaRPr>
                </a:p>
              </p:txBody>
            </p:sp>
          </p:grpSp>
        </p:grpSp>
      </p:grpSp>
      <p:sp>
        <p:nvSpPr>
          <p:cNvPr id="10" name="Picture Placeholder 9"/>
          <p:cNvSpPr>
            <a:spLocks noGrp="1"/>
          </p:cNvSpPr>
          <p:nvPr>
            <p:ph type="pic" sz="quarter" idx="10" hasCustomPrompt="1"/>
          </p:nvPr>
        </p:nvSpPr>
        <p:spPr>
          <a:xfrm>
            <a:off x="663575" y="4917530"/>
            <a:ext cx="2880000" cy="2880000"/>
          </a:xfrm>
          <a:prstGeom prst="rect">
            <a:avLst/>
          </a:prstGeom>
        </p:spPr>
        <p:txBody>
          <a:bodyPr/>
          <a:lstStyle>
            <a:lvl1pPr marL="0" indent="0">
              <a:buNone/>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r>
              <a:rPr lang="en-GB" dirty="0"/>
              <a:t>Insert Picture</a:t>
            </a:r>
          </a:p>
        </p:txBody>
      </p:sp>
      <p:sp>
        <p:nvSpPr>
          <p:cNvPr id="12" name="Picture Placeholder 11"/>
          <p:cNvSpPr>
            <a:spLocks noGrp="1"/>
          </p:cNvSpPr>
          <p:nvPr>
            <p:ph type="pic" sz="quarter" idx="11" hasCustomPrompt="1"/>
          </p:nvPr>
        </p:nvSpPr>
        <p:spPr>
          <a:xfrm>
            <a:off x="3904319" y="4917530"/>
            <a:ext cx="2880000" cy="2880000"/>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
        <p:nvSpPr>
          <p:cNvPr id="14" name="Picture Placeholder 13"/>
          <p:cNvSpPr>
            <a:spLocks noGrp="1"/>
          </p:cNvSpPr>
          <p:nvPr>
            <p:ph type="pic" sz="quarter" idx="12" hasCustomPrompt="1"/>
          </p:nvPr>
        </p:nvSpPr>
        <p:spPr>
          <a:xfrm>
            <a:off x="7145063" y="4917530"/>
            <a:ext cx="2880000" cy="2880000"/>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pic>
        <p:nvPicPr>
          <p:cNvPr id="20" name="Picture 19"/>
          <p:cNvPicPr>
            <a:picLocks noChangeAspect="1"/>
          </p:cNvPicPr>
          <p:nvPr userDrawn="1"/>
        </p:nvPicPr>
        <p:blipFill>
          <a:blip r:embed="rId4"/>
          <a:stretch>
            <a:fillRect/>
          </a:stretch>
        </p:blipFill>
        <p:spPr>
          <a:xfrm>
            <a:off x="7415063" y="503129"/>
            <a:ext cx="2340000" cy="2340000"/>
          </a:xfrm>
          <a:prstGeom prst="rect">
            <a:avLst/>
          </a:prstGeom>
        </p:spPr>
      </p:pic>
    </p:spTree>
    <p:extLst>
      <p:ext uri="{BB962C8B-B14F-4D97-AF65-F5344CB8AC3E}">
        <p14:creationId xmlns:p14="http://schemas.microsoft.com/office/powerpoint/2010/main" val="202812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Service">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a:stretch>
            <a:fillRect/>
          </a:stretch>
        </p:blipFill>
        <p:spPr>
          <a:xfrm>
            <a:off x="0" y="0"/>
            <a:ext cx="10688638" cy="2879999"/>
          </a:xfrm>
          <a:prstGeom prst="rect">
            <a:avLst/>
          </a:prstGeom>
        </p:spPr>
      </p:pic>
      <p:grpSp>
        <p:nvGrpSpPr>
          <p:cNvPr id="2" name="Group 1"/>
          <p:cNvGrpSpPr/>
          <p:nvPr userDrawn="1"/>
        </p:nvGrpSpPr>
        <p:grpSpPr>
          <a:xfrm>
            <a:off x="0" y="12980756"/>
            <a:ext cx="10705572" cy="2148033"/>
            <a:chOff x="0" y="12980756"/>
            <a:chExt cx="10705572" cy="2148033"/>
          </a:xfrm>
        </p:grpSpPr>
        <p:sp>
          <p:nvSpPr>
            <p:cNvPr id="3" name="Freeform: Shape 3">
              <a:extLst>
                <a:ext uri="{FF2B5EF4-FFF2-40B4-BE49-F238E27FC236}">
                  <a16:creationId xmlns:a16="http://schemas.microsoft.com/office/drawing/2014/main" id="{4B296F07-8A3C-4531-9C6A-6D9F4E46E378}"/>
                </a:ext>
              </a:extLst>
            </p:cNvPr>
            <p:cNvSpPr/>
            <p:nvPr userDrawn="1"/>
          </p:nvSpPr>
          <p:spPr>
            <a:xfrm rot="10800000">
              <a:off x="0" y="12980756"/>
              <a:ext cx="10688638" cy="2148033"/>
            </a:xfrm>
            <a:custGeom>
              <a:avLst/>
              <a:gdLst>
                <a:gd name="connsiteX0" fmla="*/ 4615543 w 4615543"/>
                <a:gd name="connsiteY0" fmla="*/ 1027611 h 1436914"/>
                <a:gd name="connsiteX1" fmla="*/ 4615543 w 4615543"/>
                <a:gd name="connsiteY1" fmla="*/ 0 h 1436914"/>
                <a:gd name="connsiteX2" fmla="*/ 0 w 4615543"/>
                <a:gd name="connsiteY2" fmla="*/ 0 h 1436914"/>
                <a:gd name="connsiteX3" fmla="*/ 0 w 4615543"/>
                <a:gd name="connsiteY3" fmla="*/ 1436914 h 1436914"/>
                <a:gd name="connsiteX4" fmla="*/ 4615543 w 4615543"/>
                <a:gd name="connsiteY4" fmla="*/ 1027611 h 1436914"/>
                <a:gd name="connsiteX0" fmla="*/ 4615543 w 4615543"/>
                <a:gd name="connsiteY0" fmla="*/ 1027611 h 1436914"/>
                <a:gd name="connsiteX1" fmla="*/ 4615543 w 4615543"/>
                <a:gd name="connsiteY1" fmla="*/ 0 h 1436914"/>
                <a:gd name="connsiteX2" fmla="*/ 34946 w 4615543"/>
                <a:gd name="connsiteY2" fmla="*/ 69890 h 1436914"/>
                <a:gd name="connsiteX3" fmla="*/ 0 w 4615543"/>
                <a:gd name="connsiteY3" fmla="*/ 1436914 h 1436914"/>
                <a:gd name="connsiteX4" fmla="*/ 4615543 w 4615543"/>
                <a:gd name="connsiteY4" fmla="*/ 1027611 h 1436914"/>
                <a:gd name="connsiteX0" fmla="*/ 4618455 w 4618455"/>
                <a:gd name="connsiteY0" fmla="*/ 1033435 h 1442738"/>
                <a:gd name="connsiteX1" fmla="*/ 4618455 w 4618455"/>
                <a:gd name="connsiteY1" fmla="*/ 5824 h 1442738"/>
                <a:gd name="connsiteX2" fmla="*/ 0 w 4618455"/>
                <a:gd name="connsiteY2" fmla="*/ 0 h 1442738"/>
                <a:gd name="connsiteX3" fmla="*/ 2912 w 4618455"/>
                <a:gd name="connsiteY3" fmla="*/ 1442738 h 1442738"/>
                <a:gd name="connsiteX4" fmla="*/ 4618455 w 4618455"/>
                <a:gd name="connsiteY4" fmla="*/ 1033435 h 1442738"/>
                <a:gd name="connsiteX0" fmla="*/ 4618455 w 4618455"/>
                <a:gd name="connsiteY0" fmla="*/ 1033435 h 1393232"/>
                <a:gd name="connsiteX1" fmla="*/ 4618455 w 4618455"/>
                <a:gd name="connsiteY1" fmla="*/ 5824 h 1393232"/>
                <a:gd name="connsiteX2" fmla="*/ 0 w 4618455"/>
                <a:gd name="connsiteY2" fmla="*/ 0 h 1393232"/>
                <a:gd name="connsiteX3" fmla="*/ 43681 w 4618455"/>
                <a:gd name="connsiteY3" fmla="*/ 1393232 h 1393232"/>
                <a:gd name="connsiteX4" fmla="*/ 4618455 w 4618455"/>
                <a:gd name="connsiteY4" fmla="*/ 1033435 h 1393232"/>
                <a:gd name="connsiteX0" fmla="*/ 4618736 w 4618736"/>
                <a:gd name="connsiteY0" fmla="*/ 1033435 h 1436914"/>
                <a:gd name="connsiteX1" fmla="*/ 4618736 w 4618736"/>
                <a:gd name="connsiteY1" fmla="*/ 5824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3435 h 1436914"/>
                <a:gd name="connsiteX1" fmla="*/ 4563406 w 4618736"/>
                <a:gd name="connsiteY1" fmla="*/ 20385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6347 h 1439826"/>
                <a:gd name="connsiteX1" fmla="*/ 4610000 w 4618736"/>
                <a:gd name="connsiteY1" fmla="*/ 0 h 1439826"/>
                <a:gd name="connsiteX2" fmla="*/ 281 w 4618736"/>
                <a:gd name="connsiteY2" fmla="*/ 2912 h 1439826"/>
                <a:gd name="connsiteX3" fmla="*/ 280 w 4618736"/>
                <a:gd name="connsiteY3" fmla="*/ 1439826 h 1439826"/>
                <a:gd name="connsiteX4" fmla="*/ 4618736 w 4618736"/>
                <a:gd name="connsiteY4" fmla="*/ 1036347 h 1439826"/>
                <a:gd name="connsiteX0" fmla="*/ 4610000 w 4610000"/>
                <a:gd name="connsiteY0" fmla="*/ 1030523 h 1439826"/>
                <a:gd name="connsiteX1" fmla="*/ 4610000 w 4610000"/>
                <a:gd name="connsiteY1" fmla="*/ 0 h 1439826"/>
                <a:gd name="connsiteX2" fmla="*/ 281 w 4610000"/>
                <a:gd name="connsiteY2" fmla="*/ 2912 h 1439826"/>
                <a:gd name="connsiteX3" fmla="*/ 280 w 4610000"/>
                <a:gd name="connsiteY3" fmla="*/ 1439826 h 1439826"/>
                <a:gd name="connsiteX4" fmla="*/ 4610000 w 4610000"/>
                <a:gd name="connsiteY4" fmla="*/ 1030523 h 1439826"/>
                <a:gd name="connsiteX0" fmla="*/ 4610000 w 4610000"/>
                <a:gd name="connsiteY0" fmla="*/ 1027613 h 1436916"/>
                <a:gd name="connsiteX1" fmla="*/ 4610000 w 4610000"/>
                <a:gd name="connsiteY1" fmla="*/ 511205 h 1436916"/>
                <a:gd name="connsiteX2" fmla="*/ 281 w 4610000"/>
                <a:gd name="connsiteY2" fmla="*/ 2 h 1436916"/>
                <a:gd name="connsiteX3" fmla="*/ 280 w 4610000"/>
                <a:gd name="connsiteY3" fmla="*/ 1436916 h 1436916"/>
                <a:gd name="connsiteX4" fmla="*/ 4610000 w 4610000"/>
                <a:gd name="connsiteY4" fmla="*/ 1027613 h 1436916"/>
                <a:gd name="connsiteX0" fmla="*/ 4610000 w 4610000"/>
                <a:gd name="connsiteY0" fmla="*/ 516408 h 925711"/>
                <a:gd name="connsiteX1" fmla="*/ 4610000 w 4610000"/>
                <a:gd name="connsiteY1" fmla="*/ 0 h 925711"/>
                <a:gd name="connsiteX2" fmla="*/ 281 w 4610000"/>
                <a:gd name="connsiteY2" fmla="*/ 302 h 925711"/>
                <a:gd name="connsiteX3" fmla="*/ 280 w 4610000"/>
                <a:gd name="connsiteY3" fmla="*/ 925711 h 925711"/>
                <a:gd name="connsiteX4" fmla="*/ 4610000 w 4610000"/>
                <a:gd name="connsiteY4" fmla="*/ 516408 h 92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0000" h="925711">
                  <a:moveTo>
                    <a:pt x="4610000" y="516408"/>
                  </a:moveTo>
                  <a:lnTo>
                    <a:pt x="4610000" y="0"/>
                  </a:lnTo>
                  <a:lnTo>
                    <a:pt x="281" y="302"/>
                  </a:lnTo>
                  <a:cubicBezTo>
                    <a:pt x="1252" y="481215"/>
                    <a:pt x="-691" y="444798"/>
                    <a:pt x="280" y="925711"/>
                  </a:cubicBezTo>
                  <a:lnTo>
                    <a:pt x="4610000" y="516408"/>
                  </a:lnTo>
                  <a:close/>
                </a:path>
              </a:pathLst>
            </a:custGeom>
            <a:solidFill>
              <a:srgbClr val="79679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4" name="Group 3"/>
            <p:cNvGrpSpPr/>
            <p:nvPr userDrawn="1"/>
          </p:nvGrpSpPr>
          <p:grpSpPr>
            <a:xfrm>
              <a:off x="663576" y="13223920"/>
              <a:ext cx="10041996" cy="1904246"/>
              <a:chOff x="663576" y="13223920"/>
              <a:chExt cx="10041996" cy="1904246"/>
            </a:xfrm>
          </p:grpSpPr>
          <p:pic>
            <p:nvPicPr>
              <p:cNvPr id="5" name="Picture 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014296" y="13223920"/>
                <a:ext cx="2691276" cy="1904246"/>
              </a:xfrm>
              <a:prstGeom prst="rect">
                <a:avLst/>
              </a:prstGeom>
            </p:spPr>
          </p:pic>
          <p:grpSp>
            <p:nvGrpSpPr>
              <p:cNvPr id="6" name="Group 5"/>
              <p:cNvGrpSpPr/>
              <p:nvPr/>
            </p:nvGrpSpPr>
            <p:grpSpPr>
              <a:xfrm>
                <a:off x="663576" y="14207464"/>
                <a:ext cx="4295883" cy="511229"/>
                <a:chOff x="425761" y="9271425"/>
                <a:chExt cx="2756308" cy="328013"/>
              </a:xfrm>
            </p:grpSpPr>
            <p:sp>
              <p:nvSpPr>
                <p:cNvPr id="7" name="TextBox 6">
                  <a:extLst>
                    <a:ext uri="{FF2B5EF4-FFF2-40B4-BE49-F238E27FC236}">
                      <a16:creationId xmlns:a16="http://schemas.microsoft.com/office/drawing/2014/main" id="{071D16DD-44C0-47D2-83CD-24310D35B36B}"/>
                    </a:ext>
                  </a:extLst>
                </p:cNvPr>
                <p:cNvSpPr txBox="1"/>
                <p:nvPr userDrawn="1"/>
              </p:nvSpPr>
              <p:spPr>
                <a:xfrm>
                  <a:off x="425761" y="9271425"/>
                  <a:ext cx="2756308" cy="173777"/>
                </a:xfrm>
                <a:prstGeom prst="rect">
                  <a:avLst/>
                </a:prstGeom>
                <a:noFill/>
              </p:spPr>
              <p:txBody>
                <a:bodyPr wrap="square" lIns="0" tIns="0" rIns="0" bIns="0" rtlCol="0">
                  <a:spAutoFit/>
                </a:bodyPr>
                <a:lstStyle/>
                <a:p>
                  <a:pPr>
                    <a:lnSpc>
                      <a:spcPct val="110000"/>
                    </a:lnSpc>
                    <a:spcBef>
                      <a:spcPts val="1200"/>
                    </a:spcBef>
                  </a:pPr>
                  <a:r>
                    <a:rPr lang="en-GB" sz="1600" b="0" dirty="0">
                      <a:solidFill>
                        <a:schemeClr val="bg1"/>
                      </a:solidFill>
                      <a:latin typeface="Tahoma" charset="0"/>
                      <a:ea typeface="Tahoma" charset="0"/>
                      <a:cs typeface="Tahoma" charset="0"/>
                    </a:rPr>
                    <a:t>Creating </a:t>
                  </a:r>
                  <a:r>
                    <a:rPr lang="en-GB" sz="1600" b="1" dirty="0">
                      <a:solidFill>
                        <a:schemeClr val="bg1"/>
                      </a:solidFill>
                      <a:latin typeface="Tahoma" charset="0"/>
                      <a:ea typeface="Tahoma" charset="0"/>
                      <a:cs typeface="Tahoma" charset="0"/>
                    </a:rPr>
                    <a:t>better places</a:t>
                  </a:r>
                  <a:r>
                    <a:rPr lang="en-GB" sz="1600" b="0" dirty="0">
                      <a:solidFill>
                        <a:schemeClr val="bg1"/>
                      </a:solidFill>
                      <a:latin typeface="Tahoma" charset="0"/>
                      <a:ea typeface="Tahoma" charset="0"/>
                      <a:cs typeface="Tahoma" charset="0"/>
                    </a:rPr>
                    <a:t> to live, work and travel</a:t>
                  </a:r>
                </a:p>
              </p:txBody>
            </p:sp>
            <p:sp>
              <p:nvSpPr>
                <p:cNvPr id="8" name="TextBox 7">
                  <a:extLst>
                    <a:ext uri="{FF2B5EF4-FFF2-40B4-BE49-F238E27FC236}">
                      <a16:creationId xmlns:a16="http://schemas.microsoft.com/office/drawing/2014/main" id="{2CB0A68B-DF9E-4528-A7C9-5D6886D630B0}"/>
                    </a:ext>
                  </a:extLst>
                </p:cNvPr>
                <p:cNvSpPr txBox="1"/>
                <p:nvPr userDrawn="1"/>
              </p:nvSpPr>
              <p:spPr>
                <a:xfrm>
                  <a:off x="425761" y="9477686"/>
                  <a:ext cx="2756308" cy="121752"/>
                </a:xfrm>
                <a:prstGeom prst="rect">
                  <a:avLst/>
                </a:prstGeom>
                <a:noFill/>
              </p:spPr>
              <p:txBody>
                <a:bodyPr wrap="square" lIns="0" tIns="0" rIns="0" bIns="0" rtlCol="0">
                  <a:noAutofit/>
                </a:bodyPr>
                <a:lstStyle/>
                <a:p>
                  <a:pPr algn="just">
                    <a:lnSpc>
                      <a:spcPct val="110000"/>
                    </a:lnSpc>
                    <a:spcBef>
                      <a:spcPts val="1200"/>
                    </a:spcBef>
                  </a:pPr>
                  <a:r>
                    <a:rPr lang="en-GB" sz="920" b="0" i="0" spc="-20" baseline="0" dirty="0">
                      <a:solidFill>
                        <a:schemeClr val="bg1"/>
                      </a:solidFill>
                      <a:latin typeface="Tahoma" charset="0"/>
                      <a:ea typeface="Tahoma" charset="0"/>
                      <a:cs typeface="Tahoma" charset="0"/>
                    </a:rPr>
                    <a:t>Engineering  |  Facilities  |  Environment  |  Utilities  |  Transport  |  Defence  |  Justice</a:t>
                  </a:r>
                </a:p>
                <a:p>
                  <a:pPr algn="just">
                    <a:lnSpc>
                      <a:spcPct val="110000"/>
                    </a:lnSpc>
                    <a:spcBef>
                      <a:spcPts val="1200"/>
                    </a:spcBef>
                  </a:pPr>
                  <a:endParaRPr lang="en-GB" sz="980" b="0" spc="0" baseline="0" dirty="0">
                    <a:solidFill>
                      <a:schemeClr val="bg1"/>
                    </a:solidFill>
                  </a:endParaRPr>
                </a:p>
              </p:txBody>
            </p:sp>
          </p:grpSp>
        </p:grpSp>
      </p:grpSp>
      <p:sp>
        <p:nvSpPr>
          <p:cNvPr id="10" name="Picture Placeholder 9"/>
          <p:cNvSpPr>
            <a:spLocks noGrp="1"/>
          </p:cNvSpPr>
          <p:nvPr>
            <p:ph type="pic" sz="quarter" idx="10" hasCustomPrompt="1"/>
          </p:nvPr>
        </p:nvSpPr>
        <p:spPr>
          <a:xfrm>
            <a:off x="663575" y="4917530"/>
            <a:ext cx="2880000" cy="2880000"/>
          </a:xfrm>
          <a:prstGeom prst="rect">
            <a:avLst/>
          </a:prstGeom>
        </p:spPr>
        <p:txBody>
          <a:bodyPr/>
          <a:lstStyle>
            <a:lvl1pPr marL="0" indent="0">
              <a:buNone/>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r>
              <a:rPr lang="en-GB" dirty="0"/>
              <a:t>Insert Picture</a:t>
            </a:r>
          </a:p>
        </p:txBody>
      </p:sp>
      <p:sp>
        <p:nvSpPr>
          <p:cNvPr id="12" name="Picture Placeholder 11"/>
          <p:cNvSpPr>
            <a:spLocks noGrp="1"/>
          </p:cNvSpPr>
          <p:nvPr>
            <p:ph type="pic" sz="quarter" idx="11" hasCustomPrompt="1"/>
          </p:nvPr>
        </p:nvSpPr>
        <p:spPr>
          <a:xfrm>
            <a:off x="3904319" y="4917530"/>
            <a:ext cx="2880000" cy="2880000"/>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
        <p:nvSpPr>
          <p:cNvPr id="14" name="Picture Placeholder 13"/>
          <p:cNvSpPr>
            <a:spLocks noGrp="1"/>
          </p:cNvSpPr>
          <p:nvPr>
            <p:ph type="pic" sz="quarter" idx="12" hasCustomPrompt="1"/>
          </p:nvPr>
        </p:nvSpPr>
        <p:spPr>
          <a:xfrm>
            <a:off x="7145063" y="4917530"/>
            <a:ext cx="2880000" cy="2880000"/>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Tree>
    <p:extLst>
      <p:ext uri="{BB962C8B-B14F-4D97-AF65-F5344CB8AC3E}">
        <p14:creationId xmlns:p14="http://schemas.microsoft.com/office/powerpoint/2010/main" val="623201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Solutions">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a:stretch>
            <a:fillRect/>
          </a:stretch>
        </p:blipFill>
        <p:spPr>
          <a:xfrm>
            <a:off x="0" y="0"/>
            <a:ext cx="10688638" cy="4317503"/>
          </a:xfrm>
          <a:prstGeom prst="rect">
            <a:avLst/>
          </a:prstGeom>
        </p:spPr>
      </p:pic>
      <p:grpSp>
        <p:nvGrpSpPr>
          <p:cNvPr id="2" name="Group 1"/>
          <p:cNvGrpSpPr/>
          <p:nvPr userDrawn="1"/>
        </p:nvGrpSpPr>
        <p:grpSpPr>
          <a:xfrm>
            <a:off x="0" y="12980756"/>
            <a:ext cx="10705572" cy="2148033"/>
            <a:chOff x="0" y="12980756"/>
            <a:chExt cx="10705572" cy="2148033"/>
          </a:xfrm>
        </p:grpSpPr>
        <p:sp>
          <p:nvSpPr>
            <p:cNvPr id="3" name="Freeform: Shape 3">
              <a:extLst>
                <a:ext uri="{FF2B5EF4-FFF2-40B4-BE49-F238E27FC236}">
                  <a16:creationId xmlns:a16="http://schemas.microsoft.com/office/drawing/2014/main" id="{4B296F07-8A3C-4531-9C6A-6D9F4E46E378}"/>
                </a:ext>
              </a:extLst>
            </p:cNvPr>
            <p:cNvSpPr/>
            <p:nvPr userDrawn="1"/>
          </p:nvSpPr>
          <p:spPr>
            <a:xfrm rot="10800000">
              <a:off x="0" y="12980756"/>
              <a:ext cx="10688638" cy="2148033"/>
            </a:xfrm>
            <a:custGeom>
              <a:avLst/>
              <a:gdLst>
                <a:gd name="connsiteX0" fmla="*/ 4615543 w 4615543"/>
                <a:gd name="connsiteY0" fmla="*/ 1027611 h 1436914"/>
                <a:gd name="connsiteX1" fmla="*/ 4615543 w 4615543"/>
                <a:gd name="connsiteY1" fmla="*/ 0 h 1436914"/>
                <a:gd name="connsiteX2" fmla="*/ 0 w 4615543"/>
                <a:gd name="connsiteY2" fmla="*/ 0 h 1436914"/>
                <a:gd name="connsiteX3" fmla="*/ 0 w 4615543"/>
                <a:gd name="connsiteY3" fmla="*/ 1436914 h 1436914"/>
                <a:gd name="connsiteX4" fmla="*/ 4615543 w 4615543"/>
                <a:gd name="connsiteY4" fmla="*/ 1027611 h 1436914"/>
                <a:gd name="connsiteX0" fmla="*/ 4615543 w 4615543"/>
                <a:gd name="connsiteY0" fmla="*/ 1027611 h 1436914"/>
                <a:gd name="connsiteX1" fmla="*/ 4615543 w 4615543"/>
                <a:gd name="connsiteY1" fmla="*/ 0 h 1436914"/>
                <a:gd name="connsiteX2" fmla="*/ 34946 w 4615543"/>
                <a:gd name="connsiteY2" fmla="*/ 69890 h 1436914"/>
                <a:gd name="connsiteX3" fmla="*/ 0 w 4615543"/>
                <a:gd name="connsiteY3" fmla="*/ 1436914 h 1436914"/>
                <a:gd name="connsiteX4" fmla="*/ 4615543 w 4615543"/>
                <a:gd name="connsiteY4" fmla="*/ 1027611 h 1436914"/>
                <a:gd name="connsiteX0" fmla="*/ 4618455 w 4618455"/>
                <a:gd name="connsiteY0" fmla="*/ 1033435 h 1442738"/>
                <a:gd name="connsiteX1" fmla="*/ 4618455 w 4618455"/>
                <a:gd name="connsiteY1" fmla="*/ 5824 h 1442738"/>
                <a:gd name="connsiteX2" fmla="*/ 0 w 4618455"/>
                <a:gd name="connsiteY2" fmla="*/ 0 h 1442738"/>
                <a:gd name="connsiteX3" fmla="*/ 2912 w 4618455"/>
                <a:gd name="connsiteY3" fmla="*/ 1442738 h 1442738"/>
                <a:gd name="connsiteX4" fmla="*/ 4618455 w 4618455"/>
                <a:gd name="connsiteY4" fmla="*/ 1033435 h 1442738"/>
                <a:gd name="connsiteX0" fmla="*/ 4618455 w 4618455"/>
                <a:gd name="connsiteY0" fmla="*/ 1033435 h 1393232"/>
                <a:gd name="connsiteX1" fmla="*/ 4618455 w 4618455"/>
                <a:gd name="connsiteY1" fmla="*/ 5824 h 1393232"/>
                <a:gd name="connsiteX2" fmla="*/ 0 w 4618455"/>
                <a:gd name="connsiteY2" fmla="*/ 0 h 1393232"/>
                <a:gd name="connsiteX3" fmla="*/ 43681 w 4618455"/>
                <a:gd name="connsiteY3" fmla="*/ 1393232 h 1393232"/>
                <a:gd name="connsiteX4" fmla="*/ 4618455 w 4618455"/>
                <a:gd name="connsiteY4" fmla="*/ 1033435 h 1393232"/>
                <a:gd name="connsiteX0" fmla="*/ 4618736 w 4618736"/>
                <a:gd name="connsiteY0" fmla="*/ 1033435 h 1436914"/>
                <a:gd name="connsiteX1" fmla="*/ 4618736 w 4618736"/>
                <a:gd name="connsiteY1" fmla="*/ 5824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3435 h 1436914"/>
                <a:gd name="connsiteX1" fmla="*/ 4563406 w 4618736"/>
                <a:gd name="connsiteY1" fmla="*/ 20385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6347 h 1439826"/>
                <a:gd name="connsiteX1" fmla="*/ 4610000 w 4618736"/>
                <a:gd name="connsiteY1" fmla="*/ 0 h 1439826"/>
                <a:gd name="connsiteX2" fmla="*/ 281 w 4618736"/>
                <a:gd name="connsiteY2" fmla="*/ 2912 h 1439826"/>
                <a:gd name="connsiteX3" fmla="*/ 280 w 4618736"/>
                <a:gd name="connsiteY3" fmla="*/ 1439826 h 1439826"/>
                <a:gd name="connsiteX4" fmla="*/ 4618736 w 4618736"/>
                <a:gd name="connsiteY4" fmla="*/ 1036347 h 1439826"/>
                <a:gd name="connsiteX0" fmla="*/ 4610000 w 4610000"/>
                <a:gd name="connsiteY0" fmla="*/ 1030523 h 1439826"/>
                <a:gd name="connsiteX1" fmla="*/ 4610000 w 4610000"/>
                <a:gd name="connsiteY1" fmla="*/ 0 h 1439826"/>
                <a:gd name="connsiteX2" fmla="*/ 281 w 4610000"/>
                <a:gd name="connsiteY2" fmla="*/ 2912 h 1439826"/>
                <a:gd name="connsiteX3" fmla="*/ 280 w 4610000"/>
                <a:gd name="connsiteY3" fmla="*/ 1439826 h 1439826"/>
                <a:gd name="connsiteX4" fmla="*/ 4610000 w 4610000"/>
                <a:gd name="connsiteY4" fmla="*/ 1030523 h 1439826"/>
                <a:gd name="connsiteX0" fmla="*/ 4610000 w 4610000"/>
                <a:gd name="connsiteY0" fmla="*/ 1027613 h 1436916"/>
                <a:gd name="connsiteX1" fmla="*/ 4610000 w 4610000"/>
                <a:gd name="connsiteY1" fmla="*/ 511205 h 1436916"/>
                <a:gd name="connsiteX2" fmla="*/ 281 w 4610000"/>
                <a:gd name="connsiteY2" fmla="*/ 2 h 1436916"/>
                <a:gd name="connsiteX3" fmla="*/ 280 w 4610000"/>
                <a:gd name="connsiteY3" fmla="*/ 1436916 h 1436916"/>
                <a:gd name="connsiteX4" fmla="*/ 4610000 w 4610000"/>
                <a:gd name="connsiteY4" fmla="*/ 1027613 h 1436916"/>
                <a:gd name="connsiteX0" fmla="*/ 4610000 w 4610000"/>
                <a:gd name="connsiteY0" fmla="*/ 516408 h 925711"/>
                <a:gd name="connsiteX1" fmla="*/ 4610000 w 4610000"/>
                <a:gd name="connsiteY1" fmla="*/ 0 h 925711"/>
                <a:gd name="connsiteX2" fmla="*/ 281 w 4610000"/>
                <a:gd name="connsiteY2" fmla="*/ 302 h 925711"/>
                <a:gd name="connsiteX3" fmla="*/ 280 w 4610000"/>
                <a:gd name="connsiteY3" fmla="*/ 925711 h 925711"/>
                <a:gd name="connsiteX4" fmla="*/ 4610000 w 4610000"/>
                <a:gd name="connsiteY4" fmla="*/ 516408 h 92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0000" h="925711">
                  <a:moveTo>
                    <a:pt x="4610000" y="516408"/>
                  </a:moveTo>
                  <a:lnTo>
                    <a:pt x="4610000" y="0"/>
                  </a:lnTo>
                  <a:lnTo>
                    <a:pt x="281" y="302"/>
                  </a:lnTo>
                  <a:cubicBezTo>
                    <a:pt x="1252" y="481215"/>
                    <a:pt x="-691" y="444798"/>
                    <a:pt x="280" y="925711"/>
                  </a:cubicBezTo>
                  <a:lnTo>
                    <a:pt x="4610000" y="516408"/>
                  </a:lnTo>
                  <a:close/>
                </a:path>
              </a:pathLst>
            </a:custGeom>
            <a:solidFill>
              <a:srgbClr val="79679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4" name="Group 3"/>
            <p:cNvGrpSpPr/>
            <p:nvPr userDrawn="1"/>
          </p:nvGrpSpPr>
          <p:grpSpPr>
            <a:xfrm>
              <a:off x="663576" y="13223920"/>
              <a:ext cx="10041996" cy="1904246"/>
              <a:chOff x="663576" y="13223920"/>
              <a:chExt cx="10041996" cy="1904246"/>
            </a:xfrm>
          </p:grpSpPr>
          <p:pic>
            <p:nvPicPr>
              <p:cNvPr id="5" name="Picture 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014296" y="13223920"/>
                <a:ext cx="2691276" cy="1904246"/>
              </a:xfrm>
              <a:prstGeom prst="rect">
                <a:avLst/>
              </a:prstGeom>
            </p:spPr>
          </p:pic>
          <p:grpSp>
            <p:nvGrpSpPr>
              <p:cNvPr id="6" name="Group 5"/>
              <p:cNvGrpSpPr/>
              <p:nvPr/>
            </p:nvGrpSpPr>
            <p:grpSpPr>
              <a:xfrm>
                <a:off x="663576" y="14207464"/>
                <a:ext cx="4295883" cy="511229"/>
                <a:chOff x="425761" y="9271425"/>
                <a:chExt cx="2756308" cy="328013"/>
              </a:xfrm>
            </p:grpSpPr>
            <p:sp>
              <p:nvSpPr>
                <p:cNvPr id="7" name="TextBox 6">
                  <a:extLst>
                    <a:ext uri="{FF2B5EF4-FFF2-40B4-BE49-F238E27FC236}">
                      <a16:creationId xmlns:a16="http://schemas.microsoft.com/office/drawing/2014/main" id="{071D16DD-44C0-47D2-83CD-24310D35B36B}"/>
                    </a:ext>
                  </a:extLst>
                </p:cNvPr>
                <p:cNvSpPr txBox="1"/>
                <p:nvPr userDrawn="1"/>
              </p:nvSpPr>
              <p:spPr>
                <a:xfrm>
                  <a:off x="425761" y="9271425"/>
                  <a:ext cx="2756308" cy="173777"/>
                </a:xfrm>
                <a:prstGeom prst="rect">
                  <a:avLst/>
                </a:prstGeom>
                <a:noFill/>
              </p:spPr>
              <p:txBody>
                <a:bodyPr wrap="square" lIns="0" tIns="0" rIns="0" bIns="0" rtlCol="0">
                  <a:spAutoFit/>
                </a:bodyPr>
                <a:lstStyle/>
                <a:p>
                  <a:pPr>
                    <a:lnSpc>
                      <a:spcPct val="110000"/>
                    </a:lnSpc>
                    <a:spcBef>
                      <a:spcPts val="1200"/>
                    </a:spcBef>
                  </a:pPr>
                  <a:r>
                    <a:rPr lang="en-GB" sz="1600" b="0" dirty="0">
                      <a:solidFill>
                        <a:schemeClr val="bg1"/>
                      </a:solidFill>
                      <a:latin typeface="Tahoma" charset="0"/>
                      <a:ea typeface="Tahoma" charset="0"/>
                      <a:cs typeface="Tahoma" charset="0"/>
                    </a:rPr>
                    <a:t>Creating </a:t>
                  </a:r>
                  <a:r>
                    <a:rPr lang="en-GB" sz="1600" b="1" dirty="0">
                      <a:solidFill>
                        <a:schemeClr val="bg1"/>
                      </a:solidFill>
                      <a:latin typeface="Tahoma" charset="0"/>
                      <a:ea typeface="Tahoma" charset="0"/>
                      <a:cs typeface="Tahoma" charset="0"/>
                    </a:rPr>
                    <a:t>better places</a:t>
                  </a:r>
                  <a:r>
                    <a:rPr lang="en-GB" sz="1600" b="0" dirty="0">
                      <a:solidFill>
                        <a:schemeClr val="bg1"/>
                      </a:solidFill>
                      <a:latin typeface="Tahoma" charset="0"/>
                      <a:ea typeface="Tahoma" charset="0"/>
                      <a:cs typeface="Tahoma" charset="0"/>
                    </a:rPr>
                    <a:t> to live, work and travel</a:t>
                  </a:r>
                </a:p>
              </p:txBody>
            </p:sp>
            <p:sp>
              <p:nvSpPr>
                <p:cNvPr id="8" name="TextBox 7">
                  <a:extLst>
                    <a:ext uri="{FF2B5EF4-FFF2-40B4-BE49-F238E27FC236}">
                      <a16:creationId xmlns:a16="http://schemas.microsoft.com/office/drawing/2014/main" id="{2CB0A68B-DF9E-4528-A7C9-5D6886D630B0}"/>
                    </a:ext>
                  </a:extLst>
                </p:cNvPr>
                <p:cNvSpPr txBox="1"/>
                <p:nvPr userDrawn="1"/>
              </p:nvSpPr>
              <p:spPr>
                <a:xfrm>
                  <a:off x="425761" y="9477686"/>
                  <a:ext cx="2756308" cy="121752"/>
                </a:xfrm>
                <a:prstGeom prst="rect">
                  <a:avLst/>
                </a:prstGeom>
                <a:noFill/>
              </p:spPr>
              <p:txBody>
                <a:bodyPr wrap="square" lIns="0" tIns="0" rIns="0" bIns="0" rtlCol="0">
                  <a:noAutofit/>
                </a:bodyPr>
                <a:lstStyle/>
                <a:p>
                  <a:pPr algn="just">
                    <a:lnSpc>
                      <a:spcPct val="110000"/>
                    </a:lnSpc>
                    <a:spcBef>
                      <a:spcPts val="1200"/>
                    </a:spcBef>
                  </a:pPr>
                  <a:r>
                    <a:rPr lang="en-GB" sz="920" b="0" i="0" spc="-20" baseline="0" dirty="0">
                      <a:solidFill>
                        <a:schemeClr val="bg1"/>
                      </a:solidFill>
                      <a:latin typeface="Tahoma" charset="0"/>
                      <a:ea typeface="Tahoma" charset="0"/>
                      <a:cs typeface="Tahoma" charset="0"/>
                    </a:rPr>
                    <a:t>Engineering  |  Facilities  |  Environment  |  Utilities  |  Transport  |  Defence  |  Justice</a:t>
                  </a:r>
                </a:p>
                <a:p>
                  <a:pPr algn="just">
                    <a:lnSpc>
                      <a:spcPct val="110000"/>
                    </a:lnSpc>
                    <a:spcBef>
                      <a:spcPts val="1200"/>
                    </a:spcBef>
                  </a:pPr>
                  <a:endParaRPr lang="en-GB" sz="980" b="0" spc="0" baseline="0" dirty="0">
                    <a:solidFill>
                      <a:schemeClr val="bg1"/>
                    </a:solidFill>
                  </a:endParaRPr>
                </a:p>
              </p:txBody>
            </p:sp>
          </p:grpSp>
        </p:grpSp>
      </p:grpSp>
      <p:sp>
        <p:nvSpPr>
          <p:cNvPr id="10" name="Picture Placeholder 9"/>
          <p:cNvSpPr>
            <a:spLocks noGrp="1"/>
          </p:cNvSpPr>
          <p:nvPr>
            <p:ph type="pic" sz="quarter" idx="10" hasCustomPrompt="1"/>
          </p:nvPr>
        </p:nvSpPr>
        <p:spPr>
          <a:xfrm>
            <a:off x="663575" y="4917530"/>
            <a:ext cx="2880000" cy="2880000"/>
          </a:xfrm>
          <a:prstGeom prst="rect">
            <a:avLst/>
          </a:prstGeom>
        </p:spPr>
        <p:txBody>
          <a:bodyPr/>
          <a:lstStyle>
            <a:lvl1pPr marL="0" indent="0">
              <a:buNone/>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r>
              <a:rPr lang="en-GB" dirty="0"/>
              <a:t>Insert Picture</a:t>
            </a:r>
          </a:p>
        </p:txBody>
      </p:sp>
      <p:sp>
        <p:nvSpPr>
          <p:cNvPr id="12" name="Picture Placeholder 11"/>
          <p:cNvSpPr>
            <a:spLocks noGrp="1"/>
          </p:cNvSpPr>
          <p:nvPr>
            <p:ph type="pic" sz="quarter" idx="11" hasCustomPrompt="1"/>
          </p:nvPr>
        </p:nvSpPr>
        <p:spPr>
          <a:xfrm>
            <a:off x="3904319" y="4917530"/>
            <a:ext cx="2880000" cy="2880000"/>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
        <p:nvSpPr>
          <p:cNvPr id="14" name="Picture Placeholder 13"/>
          <p:cNvSpPr>
            <a:spLocks noGrp="1"/>
          </p:cNvSpPr>
          <p:nvPr>
            <p:ph type="pic" sz="quarter" idx="12" hasCustomPrompt="1"/>
          </p:nvPr>
        </p:nvSpPr>
        <p:spPr>
          <a:xfrm>
            <a:off x="7145063" y="4917530"/>
            <a:ext cx="2880000" cy="2880000"/>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pic>
        <p:nvPicPr>
          <p:cNvPr id="13" name="Picture 12"/>
          <p:cNvPicPr>
            <a:picLocks noChangeAspect="1"/>
          </p:cNvPicPr>
          <p:nvPr userDrawn="1"/>
        </p:nvPicPr>
        <p:blipFill>
          <a:blip r:embed="rId4"/>
          <a:stretch>
            <a:fillRect/>
          </a:stretch>
        </p:blipFill>
        <p:spPr>
          <a:xfrm>
            <a:off x="7415063" y="630842"/>
            <a:ext cx="2340000" cy="2340000"/>
          </a:xfrm>
          <a:prstGeom prst="rect">
            <a:avLst/>
          </a:prstGeom>
        </p:spPr>
      </p:pic>
    </p:spTree>
    <p:extLst>
      <p:ext uri="{BB962C8B-B14F-4D97-AF65-F5344CB8AC3E}">
        <p14:creationId xmlns:p14="http://schemas.microsoft.com/office/powerpoint/2010/main" val="3419030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 Solutions">
    <p:spTree>
      <p:nvGrpSpPr>
        <p:cNvPr id="1" name=""/>
        <p:cNvGrpSpPr/>
        <p:nvPr/>
      </p:nvGrpSpPr>
      <p:grpSpPr>
        <a:xfrm>
          <a:off x="0" y="0"/>
          <a:ext cx="0" cy="0"/>
          <a:chOff x="0" y="0"/>
          <a:chExt cx="0" cy="0"/>
        </a:xfrm>
      </p:grpSpPr>
      <p:pic>
        <p:nvPicPr>
          <p:cNvPr id="18" name="Picture 17"/>
          <p:cNvPicPr>
            <a:picLocks noChangeAspect="1"/>
          </p:cNvPicPr>
          <p:nvPr userDrawn="1"/>
        </p:nvPicPr>
        <p:blipFill>
          <a:blip r:embed="rId2"/>
          <a:stretch>
            <a:fillRect/>
          </a:stretch>
        </p:blipFill>
        <p:spPr>
          <a:xfrm>
            <a:off x="0" y="1"/>
            <a:ext cx="10688638" cy="2548378"/>
          </a:xfrm>
          <a:prstGeom prst="rect">
            <a:avLst/>
          </a:prstGeom>
        </p:spPr>
      </p:pic>
      <p:grpSp>
        <p:nvGrpSpPr>
          <p:cNvPr id="2" name="Group 1"/>
          <p:cNvGrpSpPr/>
          <p:nvPr userDrawn="1"/>
        </p:nvGrpSpPr>
        <p:grpSpPr>
          <a:xfrm>
            <a:off x="0" y="12980756"/>
            <a:ext cx="10705572" cy="2148033"/>
            <a:chOff x="0" y="12980756"/>
            <a:chExt cx="10705572" cy="2148033"/>
          </a:xfrm>
        </p:grpSpPr>
        <p:sp>
          <p:nvSpPr>
            <p:cNvPr id="3" name="Freeform: Shape 3">
              <a:extLst>
                <a:ext uri="{FF2B5EF4-FFF2-40B4-BE49-F238E27FC236}">
                  <a16:creationId xmlns:a16="http://schemas.microsoft.com/office/drawing/2014/main" id="{4B296F07-8A3C-4531-9C6A-6D9F4E46E378}"/>
                </a:ext>
              </a:extLst>
            </p:cNvPr>
            <p:cNvSpPr/>
            <p:nvPr userDrawn="1"/>
          </p:nvSpPr>
          <p:spPr>
            <a:xfrm rot="10800000">
              <a:off x="0" y="12980756"/>
              <a:ext cx="10688638" cy="2148033"/>
            </a:xfrm>
            <a:custGeom>
              <a:avLst/>
              <a:gdLst>
                <a:gd name="connsiteX0" fmla="*/ 4615543 w 4615543"/>
                <a:gd name="connsiteY0" fmla="*/ 1027611 h 1436914"/>
                <a:gd name="connsiteX1" fmla="*/ 4615543 w 4615543"/>
                <a:gd name="connsiteY1" fmla="*/ 0 h 1436914"/>
                <a:gd name="connsiteX2" fmla="*/ 0 w 4615543"/>
                <a:gd name="connsiteY2" fmla="*/ 0 h 1436914"/>
                <a:gd name="connsiteX3" fmla="*/ 0 w 4615543"/>
                <a:gd name="connsiteY3" fmla="*/ 1436914 h 1436914"/>
                <a:gd name="connsiteX4" fmla="*/ 4615543 w 4615543"/>
                <a:gd name="connsiteY4" fmla="*/ 1027611 h 1436914"/>
                <a:gd name="connsiteX0" fmla="*/ 4615543 w 4615543"/>
                <a:gd name="connsiteY0" fmla="*/ 1027611 h 1436914"/>
                <a:gd name="connsiteX1" fmla="*/ 4615543 w 4615543"/>
                <a:gd name="connsiteY1" fmla="*/ 0 h 1436914"/>
                <a:gd name="connsiteX2" fmla="*/ 34946 w 4615543"/>
                <a:gd name="connsiteY2" fmla="*/ 69890 h 1436914"/>
                <a:gd name="connsiteX3" fmla="*/ 0 w 4615543"/>
                <a:gd name="connsiteY3" fmla="*/ 1436914 h 1436914"/>
                <a:gd name="connsiteX4" fmla="*/ 4615543 w 4615543"/>
                <a:gd name="connsiteY4" fmla="*/ 1027611 h 1436914"/>
                <a:gd name="connsiteX0" fmla="*/ 4618455 w 4618455"/>
                <a:gd name="connsiteY0" fmla="*/ 1033435 h 1442738"/>
                <a:gd name="connsiteX1" fmla="*/ 4618455 w 4618455"/>
                <a:gd name="connsiteY1" fmla="*/ 5824 h 1442738"/>
                <a:gd name="connsiteX2" fmla="*/ 0 w 4618455"/>
                <a:gd name="connsiteY2" fmla="*/ 0 h 1442738"/>
                <a:gd name="connsiteX3" fmla="*/ 2912 w 4618455"/>
                <a:gd name="connsiteY3" fmla="*/ 1442738 h 1442738"/>
                <a:gd name="connsiteX4" fmla="*/ 4618455 w 4618455"/>
                <a:gd name="connsiteY4" fmla="*/ 1033435 h 1442738"/>
                <a:gd name="connsiteX0" fmla="*/ 4618455 w 4618455"/>
                <a:gd name="connsiteY0" fmla="*/ 1033435 h 1393232"/>
                <a:gd name="connsiteX1" fmla="*/ 4618455 w 4618455"/>
                <a:gd name="connsiteY1" fmla="*/ 5824 h 1393232"/>
                <a:gd name="connsiteX2" fmla="*/ 0 w 4618455"/>
                <a:gd name="connsiteY2" fmla="*/ 0 h 1393232"/>
                <a:gd name="connsiteX3" fmla="*/ 43681 w 4618455"/>
                <a:gd name="connsiteY3" fmla="*/ 1393232 h 1393232"/>
                <a:gd name="connsiteX4" fmla="*/ 4618455 w 4618455"/>
                <a:gd name="connsiteY4" fmla="*/ 1033435 h 1393232"/>
                <a:gd name="connsiteX0" fmla="*/ 4618736 w 4618736"/>
                <a:gd name="connsiteY0" fmla="*/ 1033435 h 1436914"/>
                <a:gd name="connsiteX1" fmla="*/ 4618736 w 4618736"/>
                <a:gd name="connsiteY1" fmla="*/ 5824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3435 h 1436914"/>
                <a:gd name="connsiteX1" fmla="*/ 4563406 w 4618736"/>
                <a:gd name="connsiteY1" fmla="*/ 20385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6347 h 1439826"/>
                <a:gd name="connsiteX1" fmla="*/ 4610000 w 4618736"/>
                <a:gd name="connsiteY1" fmla="*/ 0 h 1439826"/>
                <a:gd name="connsiteX2" fmla="*/ 281 w 4618736"/>
                <a:gd name="connsiteY2" fmla="*/ 2912 h 1439826"/>
                <a:gd name="connsiteX3" fmla="*/ 280 w 4618736"/>
                <a:gd name="connsiteY3" fmla="*/ 1439826 h 1439826"/>
                <a:gd name="connsiteX4" fmla="*/ 4618736 w 4618736"/>
                <a:gd name="connsiteY4" fmla="*/ 1036347 h 1439826"/>
                <a:gd name="connsiteX0" fmla="*/ 4610000 w 4610000"/>
                <a:gd name="connsiteY0" fmla="*/ 1030523 h 1439826"/>
                <a:gd name="connsiteX1" fmla="*/ 4610000 w 4610000"/>
                <a:gd name="connsiteY1" fmla="*/ 0 h 1439826"/>
                <a:gd name="connsiteX2" fmla="*/ 281 w 4610000"/>
                <a:gd name="connsiteY2" fmla="*/ 2912 h 1439826"/>
                <a:gd name="connsiteX3" fmla="*/ 280 w 4610000"/>
                <a:gd name="connsiteY3" fmla="*/ 1439826 h 1439826"/>
                <a:gd name="connsiteX4" fmla="*/ 4610000 w 4610000"/>
                <a:gd name="connsiteY4" fmla="*/ 1030523 h 1439826"/>
                <a:gd name="connsiteX0" fmla="*/ 4610000 w 4610000"/>
                <a:gd name="connsiteY0" fmla="*/ 1027613 h 1436916"/>
                <a:gd name="connsiteX1" fmla="*/ 4610000 w 4610000"/>
                <a:gd name="connsiteY1" fmla="*/ 511205 h 1436916"/>
                <a:gd name="connsiteX2" fmla="*/ 281 w 4610000"/>
                <a:gd name="connsiteY2" fmla="*/ 2 h 1436916"/>
                <a:gd name="connsiteX3" fmla="*/ 280 w 4610000"/>
                <a:gd name="connsiteY3" fmla="*/ 1436916 h 1436916"/>
                <a:gd name="connsiteX4" fmla="*/ 4610000 w 4610000"/>
                <a:gd name="connsiteY4" fmla="*/ 1027613 h 1436916"/>
                <a:gd name="connsiteX0" fmla="*/ 4610000 w 4610000"/>
                <a:gd name="connsiteY0" fmla="*/ 516408 h 925711"/>
                <a:gd name="connsiteX1" fmla="*/ 4610000 w 4610000"/>
                <a:gd name="connsiteY1" fmla="*/ 0 h 925711"/>
                <a:gd name="connsiteX2" fmla="*/ 281 w 4610000"/>
                <a:gd name="connsiteY2" fmla="*/ 302 h 925711"/>
                <a:gd name="connsiteX3" fmla="*/ 280 w 4610000"/>
                <a:gd name="connsiteY3" fmla="*/ 925711 h 925711"/>
                <a:gd name="connsiteX4" fmla="*/ 4610000 w 4610000"/>
                <a:gd name="connsiteY4" fmla="*/ 516408 h 92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0000" h="925711">
                  <a:moveTo>
                    <a:pt x="4610000" y="516408"/>
                  </a:moveTo>
                  <a:lnTo>
                    <a:pt x="4610000" y="0"/>
                  </a:lnTo>
                  <a:lnTo>
                    <a:pt x="281" y="302"/>
                  </a:lnTo>
                  <a:cubicBezTo>
                    <a:pt x="1252" y="481215"/>
                    <a:pt x="-691" y="444798"/>
                    <a:pt x="280" y="925711"/>
                  </a:cubicBezTo>
                  <a:lnTo>
                    <a:pt x="4610000" y="516408"/>
                  </a:lnTo>
                  <a:close/>
                </a:path>
              </a:pathLst>
            </a:custGeom>
            <a:solidFill>
              <a:srgbClr val="79679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4" name="Group 3"/>
            <p:cNvGrpSpPr/>
            <p:nvPr userDrawn="1"/>
          </p:nvGrpSpPr>
          <p:grpSpPr>
            <a:xfrm>
              <a:off x="663576" y="13223920"/>
              <a:ext cx="10041996" cy="1904246"/>
              <a:chOff x="663576" y="13223920"/>
              <a:chExt cx="10041996" cy="1904246"/>
            </a:xfrm>
          </p:grpSpPr>
          <p:pic>
            <p:nvPicPr>
              <p:cNvPr id="5" name="Picture 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014296" y="13223920"/>
                <a:ext cx="2691276" cy="1904246"/>
              </a:xfrm>
              <a:prstGeom prst="rect">
                <a:avLst/>
              </a:prstGeom>
            </p:spPr>
          </p:pic>
          <p:grpSp>
            <p:nvGrpSpPr>
              <p:cNvPr id="6" name="Group 5"/>
              <p:cNvGrpSpPr/>
              <p:nvPr/>
            </p:nvGrpSpPr>
            <p:grpSpPr>
              <a:xfrm>
                <a:off x="663576" y="14207464"/>
                <a:ext cx="4295883" cy="511229"/>
                <a:chOff x="425761" y="9271425"/>
                <a:chExt cx="2756308" cy="328013"/>
              </a:xfrm>
            </p:grpSpPr>
            <p:sp>
              <p:nvSpPr>
                <p:cNvPr id="7" name="TextBox 6">
                  <a:extLst>
                    <a:ext uri="{FF2B5EF4-FFF2-40B4-BE49-F238E27FC236}">
                      <a16:creationId xmlns:a16="http://schemas.microsoft.com/office/drawing/2014/main" id="{071D16DD-44C0-47D2-83CD-24310D35B36B}"/>
                    </a:ext>
                  </a:extLst>
                </p:cNvPr>
                <p:cNvSpPr txBox="1"/>
                <p:nvPr userDrawn="1"/>
              </p:nvSpPr>
              <p:spPr>
                <a:xfrm>
                  <a:off x="425761" y="9271425"/>
                  <a:ext cx="2756308" cy="173777"/>
                </a:xfrm>
                <a:prstGeom prst="rect">
                  <a:avLst/>
                </a:prstGeom>
                <a:noFill/>
              </p:spPr>
              <p:txBody>
                <a:bodyPr wrap="square" lIns="0" tIns="0" rIns="0" bIns="0" rtlCol="0">
                  <a:spAutoFit/>
                </a:bodyPr>
                <a:lstStyle/>
                <a:p>
                  <a:pPr>
                    <a:lnSpc>
                      <a:spcPct val="110000"/>
                    </a:lnSpc>
                    <a:spcBef>
                      <a:spcPts val="1200"/>
                    </a:spcBef>
                  </a:pPr>
                  <a:r>
                    <a:rPr lang="en-GB" sz="1600" b="0" dirty="0">
                      <a:solidFill>
                        <a:schemeClr val="bg1"/>
                      </a:solidFill>
                      <a:latin typeface="Tahoma" charset="0"/>
                      <a:ea typeface="Tahoma" charset="0"/>
                      <a:cs typeface="Tahoma" charset="0"/>
                    </a:rPr>
                    <a:t>Creating </a:t>
                  </a:r>
                  <a:r>
                    <a:rPr lang="en-GB" sz="1600" b="1" dirty="0">
                      <a:solidFill>
                        <a:schemeClr val="bg1"/>
                      </a:solidFill>
                      <a:latin typeface="Tahoma" charset="0"/>
                      <a:ea typeface="Tahoma" charset="0"/>
                      <a:cs typeface="Tahoma" charset="0"/>
                    </a:rPr>
                    <a:t>better places</a:t>
                  </a:r>
                  <a:r>
                    <a:rPr lang="en-GB" sz="1600" b="0" dirty="0">
                      <a:solidFill>
                        <a:schemeClr val="bg1"/>
                      </a:solidFill>
                      <a:latin typeface="Tahoma" charset="0"/>
                      <a:ea typeface="Tahoma" charset="0"/>
                      <a:cs typeface="Tahoma" charset="0"/>
                    </a:rPr>
                    <a:t> to live, work and travel</a:t>
                  </a:r>
                </a:p>
              </p:txBody>
            </p:sp>
            <p:sp>
              <p:nvSpPr>
                <p:cNvPr id="8" name="TextBox 7">
                  <a:extLst>
                    <a:ext uri="{FF2B5EF4-FFF2-40B4-BE49-F238E27FC236}">
                      <a16:creationId xmlns:a16="http://schemas.microsoft.com/office/drawing/2014/main" id="{2CB0A68B-DF9E-4528-A7C9-5D6886D630B0}"/>
                    </a:ext>
                  </a:extLst>
                </p:cNvPr>
                <p:cNvSpPr txBox="1"/>
                <p:nvPr userDrawn="1"/>
              </p:nvSpPr>
              <p:spPr>
                <a:xfrm>
                  <a:off x="425761" y="9477686"/>
                  <a:ext cx="2756308" cy="121752"/>
                </a:xfrm>
                <a:prstGeom prst="rect">
                  <a:avLst/>
                </a:prstGeom>
                <a:noFill/>
              </p:spPr>
              <p:txBody>
                <a:bodyPr wrap="square" lIns="0" tIns="0" rIns="0" bIns="0" rtlCol="0">
                  <a:noAutofit/>
                </a:bodyPr>
                <a:lstStyle/>
                <a:p>
                  <a:pPr algn="just">
                    <a:lnSpc>
                      <a:spcPct val="110000"/>
                    </a:lnSpc>
                    <a:spcBef>
                      <a:spcPts val="1200"/>
                    </a:spcBef>
                  </a:pPr>
                  <a:r>
                    <a:rPr lang="en-GB" sz="920" b="0" i="0" spc="-20" baseline="0" dirty="0">
                      <a:solidFill>
                        <a:schemeClr val="bg1"/>
                      </a:solidFill>
                      <a:latin typeface="Tahoma" charset="0"/>
                      <a:ea typeface="Tahoma" charset="0"/>
                      <a:cs typeface="Tahoma" charset="0"/>
                    </a:rPr>
                    <a:t>Engineering  |  Facilities  |  Environment  |  Utilities  |  Transport  |  Defence  |  Justice</a:t>
                  </a:r>
                </a:p>
                <a:p>
                  <a:pPr algn="just">
                    <a:lnSpc>
                      <a:spcPct val="110000"/>
                    </a:lnSpc>
                    <a:spcBef>
                      <a:spcPts val="1200"/>
                    </a:spcBef>
                  </a:pPr>
                  <a:endParaRPr lang="en-GB" sz="980" b="0" spc="0" baseline="0" dirty="0">
                    <a:solidFill>
                      <a:schemeClr val="bg1"/>
                    </a:solidFill>
                  </a:endParaRPr>
                </a:p>
              </p:txBody>
            </p:sp>
          </p:grpSp>
        </p:grpSp>
      </p:grpSp>
      <p:sp>
        <p:nvSpPr>
          <p:cNvPr id="10" name="Picture Placeholder 9"/>
          <p:cNvSpPr>
            <a:spLocks noGrp="1"/>
          </p:cNvSpPr>
          <p:nvPr>
            <p:ph type="pic" sz="quarter" idx="10" hasCustomPrompt="1"/>
          </p:nvPr>
        </p:nvSpPr>
        <p:spPr>
          <a:xfrm>
            <a:off x="663576" y="2638191"/>
            <a:ext cx="2422524" cy="2548378"/>
          </a:xfrm>
          <a:prstGeom prst="rect">
            <a:avLst/>
          </a:prstGeom>
        </p:spPr>
        <p:txBody>
          <a:bodyPr/>
          <a:lstStyle>
            <a:lvl1pPr marL="0" indent="0">
              <a:buNone/>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r>
              <a:rPr lang="en-GB" dirty="0"/>
              <a:t>Insert Picture</a:t>
            </a:r>
          </a:p>
        </p:txBody>
      </p:sp>
      <p:sp>
        <p:nvSpPr>
          <p:cNvPr id="12" name="Picture Placeholder 11"/>
          <p:cNvSpPr>
            <a:spLocks noGrp="1"/>
          </p:cNvSpPr>
          <p:nvPr>
            <p:ph type="pic" sz="quarter" idx="11" hasCustomPrompt="1"/>
          </p:nvPr>
        </p:nvSpPr>
        <p:spPr>
          <a:xfrm>
            <a:off x="685910" y="8181224"/>
            <a:ext cx="2411357" cy="2548378"/>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
        <p:nvSpPr>
          <p:cNvPr id="14" name="Picture Placeholder 13"/>
          <p:cNvSpPr>
            <a:spLocks noGrp="1"/>
          </p:cNvSpPr>
          <p:nvPr>
            <p:ph type="pic" sz="quarter" idx="12" hasCustomPrompt="1"/>
          </p:nvPr>
        </p:nvSpPr>
        <p:spPr>
          <a:xfrm>
            <a:off x="674743" y="5444429"/>
            <a:ext cx="2422524" cy="2548378"/>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
        <p:nvSpPr>
          <p:cNvPr id="15" name="Picture Placeholder 13">
            <a:extLst>
              <a:ext uri="{FF2B5EF4-FFF2-40B4-BE49-F238E27FC236}">
                <a16:creationId xmlns:a16="http://schemas.microsoft.com/office/drawing/2014/main" id="{F65725B0-AA78-48F8-A784-2833D483EF3C}"/>
              </a:ext>
            </a:extLst>
          </p:cNvPr>
          <p:cNvSpPr>
            <a:spLocks noGrp="1"/>
          </p:cNvSpPr>
          <p:nvPr>
            <p:ph type="pic" sz="quarter" idx="13" hasCustomPrompt="1"/>
          </p:nvPr>
        </p:nvSpPr>
        <p:spPr>
          <a:xfrm>
            <a:off x="685910" y="10918019"/>
            <a:ext cx="2422524" cy="2548378"/>
          </a:xfrm>
          <a:prstGeom prst="rect">
            <a:avLst/>
          </a:prstGeom>
        </p:spPr>
        <p:txBody>
          <a:bodyPr/>
          <a:lstStyle>
            <a:lvl1pPr marL="0" marR="0" indent="0" algn="l" defTabSz="737464" rtl="0" eaLnBrk="1" fontAlgn="auto" latinLnBrk="0" hangingPunct="1">
              <a:lnSpc>
                <a:spcPct val="100000"/>
              </a:lnSpc>
              <a:spcBef>
                <a:spcPct val="20000"/>
              </a:spcBef>
              <a:spcAft>
                <a:spcPts val="0"/>
              </a:spcAft>
              <a:buClrTx/>
              <a:buSzTx/>
              <a:buFont typeface="Arial"/>
              <a:buNone/>
              <a:tabLst/>
              <a:defRPr sz="2000">
                <a:solidFill>
                  <a:srgbClr val="6F757B"/>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737464" rtl="0" eaLnBrk="1" fontAlgn="auto" latinLnBrk="0" hangingPunct="1">
              <a:lnSpc>
                <a:spcPct val="100000"/>
              </a:lnSpc>
              <a:spcBef>
                <a:spcPct val="20000"/>
              </a:spcBef>
              <a:spcAft>
                <a:spcPts val="0"/>
              </a:spcAft>
              <a:buClrTx/>
              <a:buSzTx/>
              <a:buFont typeface="Arial"/>
              <a:buNone/>
              <a:tabLst/>
              <a:defRPr/>
            </a:pPr>
            <a:r>
              <a:rPr lang="en-GB" dirty="0"/>
              <a:t>Insert Picture</a:t>
            </a:r>
          </a:p>
        </p:txBody>
      </p:sp>
    </p:spTree>
    <p:extLst>
      <p:ext uri="{BB962C8B-B14F-4D97-AF65-F5344CB8AC3E}">
        <p14:creationId xmlns:p14="http://schemas.microsoft.com/office/powerpoint/2010/main" val="820681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0" y="0"/>
            <a:ext cx="10688638" cy="15128875"/>
          </a:xfrm>
          <a:prstGeom prst="rect">
            <a:avLst/>
          </a:prstGeom>
          <a:solidFill>
            <a:schemeClr val="bg1">
              <a:lumMod val="95000"/>
            </a:schemeClr>
          </a:solidFill>
        </p:spPr>
        <p:txBody>
          <a:bodyPr/>
          <a:lstStyle>
            <a:lvl1pPr>
              <a:defRPr sz="1800">
                <a:latin typeface="Tahoma" charset="0"/>
                <a:ea typeface="Tahoma" charset="0"/>
                <a:cs typeface="Tahoma" charset="0"/>
              </a:defRPr>
            </a:lvl1pPr>
          </a:lstStyle>
          <a:p>
            <a:r>
              <a:rPr lang="en-US"/>
              <a:t>Click icon to add picture</a:t>
            </a:r>
            <a:endParaRPr lang="en-GB"/>
          </a:p>
        </p:txBody>
      </p:sp>
      <p:grpSp>
        <p:nvGrpSpPr>
          <p:cNvPr id="2" name="Group 1"/>
          <p:cNvGrpSpPr/>
          <p:nvPr userDrawn="1"/>
        </p:nvGrpSpPr>
        <p:grpSpPr>
          <a:xfrm>
            <a:off x="0" y="12980756"/>
            <a:ext cx="10705572" cy="2148033"/>
            <a:chOff x="0" y="12980756"/>
            <a:chExt cx="10705572" cy="2148033"/>
          </a:xfrm>
        </p:grpSpPr>
        <p:sp>
          <p:nvSpPr>
            <p:cNvPr id="3" name="Freeform: Shape 3">
              <a:extLst>
                <a:ext uri="{FF2B5EF4-FFF2-40B4-BE49-F238E27FC236}">
                  <a16:creationId xmlns:a16="http://schemas.microsoft.com/office/drawing/2014/main" id="{4B296F07-8A3C-4531-9C6A-6D9F4E46E378}"/>
                </a:ext>
              </a:extLst>
            </p:cNvPr>
            <p:cNvSpPr/>
            <p:nvPr userDrawn="1"/>
          </p:nvSpPr>
          <p:spPr>
            <a:xfrm rot="10800000">
              <a:off x="0" y="12980756"/>
              <a:ext cx="10688638" cy="2148033"/>
            </a:xfrm>
            <a:custGeom>
              <a:avLst/>
              <a:gdLst>
                <a:gd name="connsiteX0" fmla="*/ 4615543 w 4615543"/>
                <a:gd name="connsiteY0" fmla="*/ 1027611 h 1436914"/>
                <a:gd name="connsiteX1" fmla="*/ 4615543 w 4615543"/>
                <a:gd name="connsiteY1" fmla="*/ 0 h 1436914"/>
                <a:gd name="connsiteX2" fmla="*/ 0 w 4615543"/>
                <a:gd name="connsiteY2" fmla="*/ 0 h 1436914"/>
                <a:gd name="connsiteX3" fmla="*/ 0 w 4615543"/>
                <a:gd name="connsiteY3" fmla="*/ 1436914 h 1436914"/>
                <a:gd name="connsiteX4" fmla="*/ 4615543 w 4615543"/>
                <a:gd name="connsiteY4" fmla="*/ 1027611 h 1436914"/>
                <a:gd name="connsiteX0" fmla="*/ 4615543 w 4615543"/>
                <a:gd name="connsiteY0" fmla="*/ 1027611 h 1436914"/>
                <a:gd name="connsiteX1" fmla="*/ 4615543 w 4615543"/>
                <a:gd name="connsiteY1" fmla="*/ 0 h 1436914"/>
                <a:gd name="connsiteX2" fmla="*/ 34946 w 4615543"/>
                <a:gd name="connsiteY2" fmla="*/ 69890 h 1436914"/>
                <a:gd name="connsiteX3" fmla="*/ 0 w 4615543"/>
                <a:gd name="connsiteY3" fmla="*/ 1436914 h 1436914"/>
                <a:gd name="connsiteX4" fmla="*/ 4615543 w 4615543"/>
                <a:gd name="connsiteY4" fmla="*/ 1027611 h 1436914"/>
                <a:gd name="connsiteX0" fmla="*/ 4618455 w 4618455"/>
                <a:gd name="connsiteY0" fmla="*/ 1033435 h 1442738"/>
                <a:gd name="connsiteX1" fmla="*/ 4618455 w 4618455"/>
                <a:gd name="connsiteY1" fmla="*/ 5824 h 1442738"/>
                <a:gd name="connsiteX2" fmla="*/ 0 w 4618455"/>
                <a:gd name="connsiteY2" fmla="*/ 0 h 1442738"/>
                <a:gd name="connsiteX3" fmla="*/ 2912 w 4618455"/>
                <a:gd name="connsiteY3" fmla="*/ 1442738 h 1442738"/>
                <a:gd name="connsiteX4" fmla="*/ 4618455 w 4618455"/>
                <a:gd name="connsiteY4" fmla="*/ 1033435 h 1442738"/>
                <a:gd name="connsiteX0" fmla="*/ 4618455 w 4618455"/>
                <a:gd name="connsiteY0" fmla="*/ 1033435 h 1393232"/>
                <a:gd name="connsiteX1" fmla="*/ 4618455 w 4618455"/>
                <a:gd name="connsiteY1" fmla="*/ 5824 h 1393232"/>
                <a:gd name="connsiteX2" fmla="*/ 0 w 4618455"/>
                <a:gd name="connsiteY2" fmla="*/ 0 h 1393232"/>
                <a:gd name="connsiteX3" fmla="*/ 43681 w 4618455"/>
                <a:gd name="connsiteY3" fmla="*/ 1393232 h 1393232"/>
                <a:gd name="connsiteX4" fmla="*/ 4618455 w 4618455"/>
                <a:gd name="connsiteY4" fmla="*/ 1033435 h 1393232"/>
                <a:gd name="connsiteX0" fmla="*/ 4618736 w 4618736"/>
                <a:gd name="connsiteY0" fmla="*/ 1033435 h 1436914"/>
                <a:gd name="connsiteX1" fmla="*/ 4618736 w 4618736"/>
                <a:gd name="connsiteY1" fmla="*/ 5824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3435 h 1436914"/>
                <a:gd name="connsiteX1" fmla="*/ 4563406 w 4618736"/>
                <a:gd name="connsiteY1" fmla="*/ 20385 h 1436914"/>
                <a:gd name="connsiteX2" fmla="*/ 281 w 4618736"/>
                <a:gd name="connsiteY2" fmla="*/ 0 h 1436914"/>
                <a:gd name="connsiteX3" fmla="*/ 280 w 4618736"/>
                <a:gd name="connsiteY3" fmla="*/ 1436914 h 1436914"/>
                <a:gd name="connsiteX4" fmla="*/ 4618736 w 4618736"/>
                <a:gd name="connsiteY4" fmla="*/ 1033435 h 1436914"/>
                <a:gd name="connsiteX0" fmla="*/ 4618736 w 4618736"/>
                <a:gd name="connsiteY0" fmla="*/ 1036347 h 1439826"/>
                <a:gd name="connsiteX1" fmla="*/ 4610000 w 4618736"/>
                <a:gd name="connsiteY1" fmla="*/ 0 h 1439826"/>
                <a:gd name="connsiteX2" fmla="*/ 281 w 4618736"/>
                <a:gd name="connsiteY2" fmla="*/ 2912 h 1439826"/>
                <a:gd name="connsiteX3" fmla="*/ 280 w 4618736"/>
                <a:gd name="connsiteY3" fmla="*/ 1439826 h 1439826"/>
                <a:gd name="connsiteX4" fmla="*/ 4618736 w 4618736"/>
                <a:gd name="connsiteY4" fmla="*/ 1036347 h 1439826"/>
                <a:gd name="connsiteX0" fmla="*/ 4610000 w 4610000"/>
                <a:gd name="connsiteY0" fmla="*/ 1030523 h 1439826"/>
                <a:gd name="connsiteX1" fmla="*/ 4610000 w 4610000"/>
                <a:gd name="connsiteY1" fmla="*/ 0 h 1439826"/>
                <a:gd name="connsiteX2" fmla="*/ 281 w 4610000"/>
                <a:gd name="connsiteY2" fmla="*/ 2912 h 1439826"/>
                <a:gd name="connsiteX3" fmla="*/ 280 w 4610000"/>
                <a:gd name="connsiteY3" fmla="*/ 1439826 h 1439826"/>
                <a:gd name="connsiteX4" fmla="*/ 4610000 w 4610000"/>
                <a:gd name="connsiteY4" fmla="*/ 1030523 h 1439826"/>
                <a:gd name="connsiteX0" fmla="*/ 4610000 w 4610000"/>
                <a:gd name="connsiteY0" fmla="*/ 1027613 h 1436916"/>
                <a:gd name="connsiteX1" fmla="*/ 4610000 w 4610000"/>
                <a:gd name="connsiteY1" fmla="*/ 511205 h 1436916"/>
                <a:gd name="connsiteX2" fmla="*/ 281 w 4610000"/>
                <a:gd name="connsiteY2" fmla="*/ 2 h 1436916"/>
                <a:gd name="connsiteX3" fmla="*/ 280 w 4610000"/>
                <a:gd name="connsiteY3" fmla="*/ 1436916 h 1436916"/>
                <a:gd name="connsiteX4" fmla="*/ 4610000 w 4610000"/>
                <a:gd name="connsiteY4" fmla="*/ 1027613 h 1436916"/>
                <a:gd name="connsiteX0" fmla="*/ 4610000 w 4610000"/>
                <a:gd name="connsiteY0" fmla="*/ 516408 h 925711"/>
                <a:gd name="connsiteX1" fmla="*/ 4610000 w 4610000"/>
                <a:gd name="connsiteY1" fmla="*/ 0 h 925711"/>
                <a:gd name="connsiteX2" fmla="*/ 281 w 4610000"/>
                <a:gd name="connsiteY2" fmla="*/ 302 h 925711"/>
                <a:gd name="connsiteX3" fmla="*/ 280 w 4610000"/>
                <a:gd name="connsiteY3" fmla="*/ 925711 h 925711"/>
                <a:gd name="connsiteX4" fmla="*/ 4610000 w 4610000"/>
                <a:gd name="connsiteY4" fmla="*/ 516408 h 925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0000" h="925711">
                  <a:moveTo>
                    <a:pt x="4610000" y="516408"/>
                  </a:moveTo>
                  <a:lnTo>
                    <a:pt x="4610000" y="0"/>
                  </a:lnTo>
                  <a:lnTo>
                    <a:pt x="281" y="302"/>
                  </a:lnTo>
                  <a:cubicBezTo>
                    <a:pt x="1252" y="481215"/>
                    <a:pt x="-691" y="444798"/>
                    <a:pt x="280" y="925711"/>
                  </a:cubicBezTo>
                  <a:lnTo>
                    <a:pt x="4610000" y="516408"/>
                  </a:lnTo>
                  <a:close/>
                </a:path>
              </a:pathLst>
            </a:custGeom>
            <a:solidFill>
              <a:srgbClr val="79679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4" name="Group 3"/>
            <p:cNvGrpSpPr/>
            <p:nvPr userDrawn="1"/>
          </p:nvGrpSpPr>
          <p:grpSpPr>
            <a:xfrm>
              <a:off x="663576" y="13223920"/>
              <a:ext cx="10041996" cy="1904246"/>
              <a:chOff x="663576" y="13223920"/>
              <a:chExt cx="10041996" cy="1904246"/>
            </a:xfrm>
          </p:grpSpPr>
          <p:pic>
            <p:nvPicPr>
              <p:cNvPr id="5" name="Picture 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8014296" y="13223920"/>
                <a:ext cx="2691276" cy="1904246"/>
              </a:xfrm>
              <a:prstGeom prst="rect">
                <a:avLst/>
              </a:prstGeom>
            </p:spPr>
          </p:pic>
          <p:grpSp>
            <p:nvGrpSpPr>
              <p:cNvPr id="6" name="Group 5"/>
              <p:cNvGrpSpPr/>
              <p:nvPr/>
            </p:nvGrpSpPr>
            <p:grpSpPr>
              <a:xfrm>
                <a:off x="663576" y="14207464"/>
                <a:ext cx="4295883" cy="511229"/>
                <a:chOff x="425761" y="9271425"/>
                <a:chExt cx="2756308" cy="328013"/>
              </a:xfrm>
            </p:grpSpPr>
            <p:sp>
              <p:nvSpPr>
                <p:cNvPr id="7" name="TextBox 6">
                  <a:extLst>
                    <a:ext uri="{FF2B5EF4-FFF2-40B4-BE49-F238E27FC236}">
                      <a16:creationId xmlns:a16="http://schemas.microsoft.com/office/drawing/2014/main" id="{071D16DD-44C0-47D2-83CD-24310D35B36B}"/>
                    </a:ext>
                  </a:extLst>
                </p:cNvPr>
                <p:cNvSpPr txBox="1"/>
                <p:nvPr userDrawn="1"/>
              </p:nvSpPr>
              <p:spPr>
                <a:xfrm>
                  <a:off x="425761" y="9271425"/>
                  <a:ext cx="2756308" cy="173777"/>
                </a:xfrm>
                <a:prstGeom prst="rect">
                  <a:avLst/>
                </a:prstGeom>
                <a:noFill/>
              </p:spPr>
              <p:txBody>
                <a:bodyPr wrap="square" lIns="0" tIns="0" rIns="0" bIns="0" rtlCol="0">
                  <a:spAutoFit/>
                </a:bodyPr>
                <a:lstStyle/>
                <a:p>
                  <a:pPr>
                    <a:lnSpc>
                      <a:spcPct val="110000"/>
                    </a:lnSpc>
                    <a:spcBef>
                      <a:spcPts val="1200"/>
                    </a:spcBef>
                  </a:pPr>
                  <a:r>
                    <a:rPr lang="en-GB" sz="1600" b="0" dirty="0">
                      <a:solidFill>
                        <a:schemeClr val="bg1"/>
                      </a:solidFill>
                      <a:latin typeface="Tahoma" charset="0"/>
                      <a:ea typeface="Tahoma" charset="0"/>
                      <a:cs typeface="Tahoma" charset="0"/>
                    </a:rPr>
                    <a:t>Creating </a:t>
                  </a:r>
                  <a:r>
                    <a:rPr lang="en-GB" sz="1600" b="1" dirty="0">
                      <a:solidFill>
                        <a:schemeClr val="bg1"/>
                      </a:solidFill>
                      <a:latin typeface="Tahoma" charset="0"/>
                      <a:ea typeface="Tahoma" charset="0"/>
                      <a:cs typeface="Tahoma" charset="0"/>
                    </a:rPr>
                    <a:t>better places</a:t>
                  </a:r>
                  <a:r>
                    <a:rPr lang="en-GB" sz="1600" b="0" dirty="0">
                      <a:solidFill>
                        <a:schemeClr val="bg1"/>
                      </a:solidFill>
                      <a:latin typeface="Tahoma" charset="0"/>
                      <a:ea typeface="Tahoma" charset="0"/>
                      <a:cs typeface="Tahoma" charset="0"/>
                    </a:rPr>
                    <a:t> to live, work and travel</a:t>
                  </a:r>
                </a:p>
              </p:txBody>
            </p:sp>
            <p:sp>
              <p:nvSpPr>
                <p:cNvPr id="8" name="TextBox 7">
                  <a:extLst>
                    <a:ext uri="{FF2B5EF4-FFF2-40B4-BE49-F238E27FC236}">
                      <a16:creationId xmlns:a16="http://schemas.microsoft.com/office/drawing/2014/main" id="{2CB0A68B-DF9E-4528-A7C9-5D6886D630B0}"/>
                    </a:ext>
                  </a:extLst>
                </p:cNvPr>
                <p:cNvSpPr txBox="1"/>
                <p:nvPr userDrawn="1"/>
              </p:nvSpPr>
              <p:spPr>
                <a:xfrm>
                  <a:off x="425761" y="9477686"/>
                  <a:ext cx="2756308" cy="121752"/>
                </a:xfrm>
                <a:prstGeom prst="rect">
                  <a:avLst/>
                </a:prstGeom>
                <a:noFill/>
              </p:spPr>
              <p:txBody>
                <a:bodyPr wrap="square" lIns="0" tIns="0" rIns="0" bIns="0" rtlCol="0">
                  <a:noAutofit/>
                </a:bodyPr>
                <a:lstStyle/>
                <a:p>
                  <a:pPr algn="just">
                    <a:lnSpc>
                      <a:spcPct val="110000"/>
                    </a:lnSpc>
                    <a:spcBef>
                      <a:spcPts val="1200"/>
                    </a:spcBef>
                  </a:pPr>
                  <a:r>
                    <a:rPr lang="en-GB" sz="920" b="0" i="0" spc="-20" baseline="0" dirty="0">
                      <a:solidFill>
                        <a:schemeClr val="bg1"/>
                      </a:solidFill>
                      <a:latin typeface="Tahoma" charset="0"/>
                      <a:ea typeface="Tahoma" charset="0"/>
                      <a:cs typeface="Tahoma" charset="0"/>
                    </a:rPr>
                    <a:t>Engineering  |  Facilities  |  Environment  |  Utilities  |  Transport  |  Defence  |  Justice</a:t>
                  </a:r>
                </a:p>
                <a:p>
                  <a:pPr algn="just">
                    <a:lnSpc>
                      <a:spcPct val="110000"/>
                    </a:lnSpc>
                    <a:spcBef>
                      <a:spcPts val="1200"/>
                    </a:spcBef>
                  </a:pPr>
                  <a:endParaRPr lang="en-GB" sz="980" b="0" spc="0" baseline="0" dirty="0">
                    <a:solidFill>
                      <a:schemeClr val="bg1"/>
                    </a:solidFill>
                  </a:endParaRPr>
                </a:p>
              </p:txBody>
            </p:sp>
          </p:grpSp>
        </p:grpSp>
      </p:grpSp>
    </p:spTree>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905229"/>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0" r:id="rId5"/>
  </p:sldLayoutIdLst>
  <p:txStyles>
    <p:titleStyle>
      <a:lvl1pPr algn="ctr" defTabSz="737464" rtl="0" eaLnBrk="1" latinLnBrk="0" hangingPunct="1">
        <a:spcBef>
          <a:spcPct val="0"/>
        </a:spcBef>
        <a:buNone/>
        <a:defRPr sz="7100" kern="1200">
          <a:solidFill>
            <a:schemeClr val="tx1"/>
          </a:solidFill>
          <a:latin typeface="+mj-lt"/>
          <a:ea typeface="+mj-ea"/>
          <a:cs typeface="+mj-cs"/>
        </a:defRPr>
      </a:lvl1pPr>
    </p:titleStyle>
    <p:bodyStyle>
      <a:lvl1pPr marL="553098" indent="-553098" algn="l" defTabSz="737464" rtl="0" eaLnBrk="1" latinLnBrk="0" hangingPunct="1">
        <a:spcBef>
          <a:spcPct val="20000"/>
        </a:spcBef>
        <a:buFont typeface="Arial"/>
        <a:buChar char="•"/>
        <a:defRPr sz="5200" kern="1200">
          <a:solidFill>
            <a:schemeClr val="tx1"/>
          </a:solidFill>
          <a:latin typeface="+mn-lt"/>
          <a:ea typeface="+mn-ea"/>
          <a:cs typeface="+mn-cs"/>
        </a:defRPr>
      </a:lvl1pPr>
      <a:lvl2pPr marL="1198378" indent="-460915" algn="l" defTabSz="737464" rtl="0" eaLnBrk="1" latinLnBrk="0" hangingPunct="1">
        <a:spcBef>
          <a:spcPct val="20000"/>
        </a:spcBef>
        <a:buFont typeface="Arial"/>
        <a:buChar char="–"/>
        <a:defRPr sz="4500" kern="1200">
          <a:solidFill>
            <a:schemeClr val="tx1"/>
          </a:solidFill>
          <a:latin typeface="+mn-lt"/>
          <a:ea typeface="+mn-ea"/>
          <a:cs typeface="+mn-cs"/>
        </a:defRPr>
      </a:lvl2pPr>
      <a:lvl3pPr marL="1843659" indent="-368732" algn="l" defTabSz="737464" rtl="0" eaLnBrk="1" latinLnBrk="0" hangingPunct="1">
        <a:spcBef>
          <a:spcPct val="20000"/>
        </a:spcBef>
        <a:buFont typeface="Arial"/>
        <a:buChar char="•"/>
        <a:defRPr sz="3900" kern="1200">
          <a:solidFill>
            <a:schemeClr val="tx1"/>
          </a:solidFill>
          <a:latin typeface="+mn-lt"/>
          <a:ea typeface="+mn-ea"/>
          <a:cs typeface="+mn-cs"/>
        </a:defRPr>
      </a:lvl3pPr>
      <a:lvl4pPr marL="2581123" indent="-368732" algn="l" defTabSz="737464" rtl="0" eaLnBrk="1" latinLnBrk="0" hangingPunct="1">
        <a:spcBef>
          <a:spcPct val="20000"/>
        </a:spcBef>
        <a:buFont typeface="Arial"/>
        <a:buChar char="–"/>
        <a:defRPr sz="3200" kern="1200">
          <a:solidFill>
            <a:schemeClr val="tx1"/>
          </a:solidFill>
          <a:latin typeface="+mn-lt"/>
          <a:ea typeface="+mn-ea"/>
          <a:cs typeface="+mn-cs"/>
        </a:defRPr>
      </a:lvl4pPr>
      <a:lvl5pPr marL="3318586" indent="-368732" algn="l" defTabSz="737464" rtl="0" eaLnBrk="1" latinLnBrk="0" hangingPunct="1">
        <a:spcBef>
          <a:spcPct val="20000"/>
        </a:spcBef>
        <a:buFont typeface="Arial"/>
        <a:buChar char="»"/>
        <a:defRPr sz="3200" kern="1200">
          <a:solidFill>
            <a:schemeClr val="tx1"/>
          </a:solidFill>
          <a:latin typeface="+mn-lt"/>
          <a:ea typeface="+mn-ea"/>
          <a:cs typeface="+mn-cs"/>
        </a:defRPr>
      </a:lvl5pPr>
      <a:lvl6pPr marL="4056050" indent="-368732" algn="l" defTabSz="737464" rtl="0" eaLnBrk="1" latinLnBrk="0" hangingPunct="1">
        <a:spcBef>
          <a:spcPct val="20000"/>
        </a:spcBef>
        <a:buFont typeface="Arial"/>
        <a:buChar char="•"/>
        <a:defRPr sz="3200" kern="1200">
          <a:solidFill>
            <a:schemeClr val="tx1"/>
          </a:solidFill>
          <a:latin typeface="+mn-lt"/>
          <a:ea typeface="+mn-ea"/>
          <a:cs typeface="+mn-cs"/>
        </a:defRPr>
      </a:lvl6pPr>
      <a:lvl7pPr marL="4793513" indent="-368732" algn="l" defTabSz="737464" rtl="0" eaLnBrk="1" latinLnBrk="0" hangingPunct="1">
        <a:spcBef>
          <a:spcPct val="20000"/>
        </a:spcBef>
        <a:buFont typeface="Arial"/>
        <a:buChar char="•"/>
        <a:defRPr sz="3200" kern="1200">
          <a:solidFill>
            <a:schemeClr val="tx1"/>
          </a:solidFill>
          <a:latin typeface="+mn-lt"/>
          <a:ea typeface="+mn-ea"/>
          <a:cs typeface="+mn-cs"/>
        </a:defRPr>
      </a:lvl7pPr>
      <a:lvl8pPr marL="5530977" indent="-368732" algn="l" defTabSz="737464" rtl="0" eaLnBrk="1" latinLnBrk="0" hangingPunct="1">
        <a:spcBef>
          <a:spcPct val="20000"/>
        </a:spcBef>
        <a:buFont typeface="Arial"/>
        <a:buChar char="•"/>
        <a:defRPr sz="3200" kern="1200">
          <a:solidFill>
            <a:schemeClr val="tx1"/>
          </a:solidFill>
          <a:latin typeface="+mn-lt"/>
          <a:ea typeface="+mn-ea"/>
          <a:cs typeface="+mn-cs"/>
        </a:defRPr>
      </a:lvl8pPr>
      <a:lvl9pPr marL="6268441" indent="-368732" algn="l" defTabSz="737464" rtl="0" eaLnBrk="1" latinLnBrk="0" hangingPunct="1">
        <a:spcBef>
          <a:spcPct val="20000"/>
        </a:spcBef>
        <a:buFont typeface="Arial"/>
        <a:buChar char="•"/>
        <a:defRPr sz="3200" kern="1200">
          <a:solidFill>
            <a:schemeClr val="tx1"/>
          </a:solidFill>
          <a:latin typeface="+mn-lt"/>
          <a:ea typeface="+mn-ea"/>
          <a:cs typeface="+mn-cs"/>
        </a:defRPr>
      </a:lvl9pPr>
    </p:bodyStyle>
    <p:otherStyle>
      <a:defPPr>
        <a:defRPr lang="en-US"/>
      </a:defPPr>
      <a:lvl1pPr marL="0" algn="l" defTabSz="737464" rtl="0" eaLnBrk="1" latinLnBrk="0" hangingPunct="1">
        <a:defRPr sz="2900" kern="1200">
          <a:solidFill>
            <a:schemeClr val="tx1"/>
          </a:solidFill>
          <a:latin typeface="+mn-lt"/>
          <a:ea typeface="+mn-ea"/>
          <a:cs typeface="+mn-cs"/>
        </a:defRPr>
      </a:lvl1pPr>
      <a:lvl2pPr marL="737464" algn="l" defTabSz="737464" rtl="0" eaLnBrk="1" latinLnBrk="0" hangingPunct="1">
        <a:defRPr sz="2900" kern="1200">
          <a:solidFill>
            <a:schemeClr val="tx1"/>
          </a:solidFill>
          <a:latin typeface="+mn-lt"/>
          <a:ea typeface="+mn-ea"/>
          <a:cs typeface="+mn-cs"/>
        </a:defRPr>
      </a:lvl2pPr>
      <a:lvl3pPr marL="1474927" algn="l" defTabSz="737464" rtl="0" eaLnBrk="1" latinLnBrk="0" hangingPunct="1">
        <a:defRPr sz="2900" kern="1200">
          <a:solidFill>
            <a:schemeClr val="tx1"/>
          </a:solidFill>
          <a:latin typeface="+mn-lt"/>
          <a:ea typeface="+mn-ea"/>
          <a:cs typeface="+mn-cs"/>
        </a:defRPr>
      </a:lvl3pPr>
      <a:lvl4pPr marL="2212391" algn="l" defTabSz="737464" rtl="0" eaLnBrk="1" latinLnBrk="0" hangingPunct="1">
        <a:defRPr sz="2900" kern="1200">
          <a:solidFill>
            <a:schemeClr val="tx1"/>
          </a:solidFill>
          <a:latin typeface="+mn-lt"/>
          <a:ea typeface="+mn-ea"/>
          <a:cs typeface="+mn-cs"/>
        </a:defRPr>
      </a:lvl4pPr>
      <a:lvl5pPr marL="2949854" algn="l" defTabSz="737464" rtl="0" eaLnBrk="1" latinLnBrk="0" hangingPunct="1">
        <a:defRPr sz="2900" kern="1200">
          <a:solidFill>
            <a:schemeClr val="tx1"/>
          </a:solidFill>
          <a:latin typeface="+mn-lt"/>
          <a:ea typeface="+mn-ea"/>
          <a:cs typeface="+mn-cs"/>
        </a:defRPr>
      </a:lvl5pPr>
      <a:lvl6pPr marL="3687318" algn="l" defTabSz="737464" rtl="0" eaLnBrk="1" latinLnBrk="0" hangingPunct="1">
        <a:defRPr sz="2900" kern="1200">
          <a:solidFill>
            <a:schemeClr val="tx1"/>
          </a:solidFill>
          <a:latin typeface="+mn-lt"/>
          <a:ea typeface="+mn-ea"/>
          <a:cs typeface="+mn-cs"/>
        </a:defRPr>
      </a:lvl6pPr>
      <a:lvl7pPr marL="4424782" algn="l" defTabSz="737464" rtl="0" eaLnBrk="1" latinLnBrk="0" hangingPunct="1">
        <a:defRPr sz="2900" kern="1200">
          <a:solidFill>
            <a:schemeClr val="tx1"/>
          </a:solidFill>
          <a:latin typeface="+mn-lt"/>
          <a:ea typeface="+mn-ea"/>
          <a:cs typeface="+mn-cs"/>
        </a:defRPr>
      </a:lvl7pPr>
      <a:lvl8pPr marL="5162245" algn="l" defTabSz="737464" rtl="0" eaLnBrk="1" latinLnBrk="0" hangingPunct="1">
        <a:defRPr sz="2900" kern="1200">
          <a:solidFill>
            <a:schemeClr val="tx1"/>
          </a:solidFill>
          <a:latin typeface="+mn-lt"/>
          <a:ea typeface="+mn-ea"/>
          <a:cs typeface="+mn-cs"/>
        </a:defRPr>
      </a:lvl8pPr>
      <a:lvl9pPr marL="5899709" algn="l" defTabSz="737464" rtl="0" eaLnBrk="1" latinLnBrk="0" hangingPunct="1">
        <a:defRPr sz="29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763" userDrawn="1">
          <p15:clr>
            <a:srgbClr val="F26B43"/>
          </p15:clr>
        </p15:guide>
        <p15:guide id="3" userDrawn="1">
          <p15:clr>
            <a:srgbClr val="F26B43"/>
          </p15:clr>
        </p15:guide>
        <p15:guide id="4" pos="6733" userDrawn="1">
          <p15:clr>
            <a:srgbClr val="F26B43"/>
          </p15:clr>
        </p15:guide>
        <p15:guide id="5" orient="horz" userDrawn="1">
          <p15:clr>
            <a:srgbClr val="F26B43"/>
          </p15:clr>
        </p15:guide>
        <p15:guide id="6" orient="horz" pos="952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p:cNvSpPr txBox="1">
            <a:spLocks/>
          </p:cNvSpPr>
          <p:nvPr/>
        </p:nvSpPr>
        <p:spPr>
          <a:xfrm>
            <a:off x="429623" y="354000"/>
            <a:ext cx="9778511" cy="1828801"/>
          </a:xfrm>
          <a:prstGeom prst="rect">
            <a:avLst/>
          </a:prstGeom>
          <a:ln>
            <a:noFill/>
          </a:ln>
          <a:effectLst/>
        </p:spPr>
        <p:txBody>
          <a:bodyPr lIns="0" tIns="0" rIns="0" bIns="0" anchor="ctr">
            <a:noAutofit/>
          </a:bodyPr>
          <a:lstStyle>
            <a:lvl1pPr algn="ctr" defTabSz="737464" rtl="0" eaLnBrk="1" latinLnBrk="0" hangingPunct="1">
              <a:spcBef>
                <a:spcPct val="0"/>
              </a:spcBef>
              <a:buNone/>
              <a:defRPr sz="7100" kern="1200">
                <a:solidFill>
                  <a:schemeClr val="tx1"/>
                </a:solidFill>
                <a:latin typeface="+mj-lt"/>
                <a:ea typeface="+mj-ea"/>
                <a:cs typeface="+mj-cs"/>
              </a:defRPr>
            </a:lvl1pPr>
          </a:lstStyle>
          <a:p>
            <a:pPr algn="l">
              <a:spcAft>
                <a:spcPts val="600"/>
              </a:spcAft>
            </a:pPr>
            <a:r>
              <a:rPr lang="en-US" sz="4800" dirty="0">
                <a:solidFill>
                  <a:schemeClr val="bg1"/>
                </a:solidFill>
                <a:latin typeface="Tahoma"/>
                <a:cs typeface="Tahoma"/>
              </a:rPr>
              <a:t>ADEPT Live Labs</a:t>
            </a:r>
          </a:p>
          <a:p>
            <a:pPr algn="l">
              <a:spcAft>
                <a:spcPts val="600"/>
              </a:spcAft>
            </a:pPr>
            <a:r>
              <a:rPr lang="en-US" sz="3600" dirty="0">
                <a:solidFill>
                  <a:schemeClr val="bg1"/>
                </a:solidFill>
                <a:latin typeface="Tahoma"/>
                <a:cs typeface="Tahoma"/>
              </a:rPr>
              <a:t>Creating better solutions</a:t>
            </a:r>
          </a:p>
        </p:txBody>
      </p:sp>
      <p:sp>
        <p:nvSpPr>
          <p:cNvPr id="15" name="Title 1"/>
          <p:cNvSpPr txBox="1">
            <a:spLocks/>
          </p:cNvSpPr>
          <p:nvPr/>
        </p:nvSpPr>
        <p:spPr>
          <a:xfrm>
            <a:off x="591632" y="3080578"/>
            <a:ext cx="8148331" cy="280811"/>
          </a:xfrm>
          <a:prstGeom prst="rect">
            <a:avLst/>
          </a:prstGeom>
          <a:ln>
            <a:noFill/>
          </a:ln>
          <a:effectLst/>
        </p:spPr>
        <p:txBody>
          <a:bodyPr lIns="0" tIns="0" rIns="0" bIns="0" anchor="t">
            <a:noAutofit/>
          </a:bodyPr>
          <a:lstStyle>
            <a:lvl1pPr algn="ctr" defTabSz="737464" rtl="0" eaLnBrk="1" latinLnBrk="0" hangingPunct="1">
              <a:spcBef>
                <a:spcPct val="0"/>
              </a:spcBef>
              <a:buNone/>
              <a:defRPr sz="7100" kern="1200">
                <a:solidFill>
                  <a:schemeClr val="tx1"/>
                </a:solidFill>
                <a:latin typeface="+mj-lt"/>
                <a:ea typeface="+mj-ea"/>
                <a:cs typeface="+mj-cs"/>
              </a:defRPr>
            </a:lvl1pPr>
          </a:lstStyle>
          <a:p>
            <a:pPr algn="l">
              <a:spcAft>
                <a:spcPts val="3000"/>
              </a:spcAft>
            </a:pPr>
            <a:r>
              <a:rPr lang="en-US" sz="1800" b="1" dirty="0">
                <a:solidFill>
                  <a:schemeClr val="accent4"/>
                </a:solidFill>
                <a:latin typeface="Tahoma"/>
                <a:cs typeface="Tahoma"/>
              </a:rPr>
              <a:t>Live Labs in Kent and Staffordshire</a:t>
            </a:r>
            <a:endParaRPr lang="en-US" sz="1100" b="1" dirty="0">
              <a:solidFill>
                <a:schemeClr val="accent4"/>
              </a:solidFill>
              <a:latin typeface="Tahoma"/>
              <a:cs typeface="Tahoma"/>
            </a:endParaRPr>
          </a:p>
          <a:p>
            <a:pPr algn="l"/>
            <a:endParaRPr lang="en-GB" sz="1100" dirty="0">
              <a:latin typeface="Tahoma" panose="020B0604030504040204" pitchFamily="34" charset="0"/>
              <a:ea typeface="Tahoma" panose="020B0604030504040204" pitchFamily="34" charset="0"/>
              <a:cs typeface="Tahoma" panose="020B0604030504040204" pitchFamily="34" charset="0"/>
            </a:endParaRPr>
          </a:p>
          <a:p>
            <a:pPr algn="l">
              <a:spcAft>
                <a:spcPts val="600"/>
              </a:spcAft>
            </a:pPr>
            <a:endParaRPr lang="en-US" sz="2400" b="1" dirty="0">
              <a:solidFill>
                <a:srgbClr val="6F757B"/>
              </a:solidFill>
              <a:latin typeface="Tahoma"/>
              <a:cs typeface="Tahoma"/>
            </a:endParaRPr>
          </a:p>
        </p:txBody>
      </p:sp>
      <p:sp>
        <p:nvSpPr>
          <p:cNvPr id="20" name="Title 1">
            <a:extLst>
              <a:ext uri="{FF2B5EF4-FFF2-40B4-BE49-F238E27FC236}">
                <a16:creationId xmlns:a16="http://schemas.microsoft.com/office/drawing/2014/main" id="{19F039A9-A192-4B99-A2C2-6BE1D3234457}"/>
              </a:ext>
            </a:extLst>
          </p:cNvPr>
          <p:cNvSpPr txBox="1">
            <a:spLocks/>
          </p:cNvSpPr>
          <p:nvPr/>
        </p:nvSpPr>
        <p:spPr>
          <a:xfrm>
            <a:off x="650763" y="8539320"/>
            <a:ext cx="3048931" cy="4832511"/>
          </a:xfrm>
          <a:prstGeom prst="rect">
            <a:avLst/>
          </a:prstGeom>
          <a:ln>
            <a:noFill/>
          </a:ln>
          <a:effectLst/>
        </p:spPr>
        <p:txBody>
          <a:bodyPr lIns="0" tIns="0" rIns="0" bIns="0" anchor="t">
            <a:noAutofit/>
          </a:bodyPr>
          <a:lstStyle>
            <a:lvl1pPr algn="ctr" defTabSz="737464" rtl="0" eaLnBrk="1" latinLnBrk="0" hangingPunct="1">
              <a:spcBef>
                <a:spcPct val="0"/>
              </a:spcBef>
              <a:buNone/>
              <a:defRPr sz="7100" kern="1200">
                <a:solidFill>
                  <a:schemeClr val="tx1"/>
                </a:solidFill>
                <a:latin typeface="+mj-lt"/>
                <a:ea typeface="+mj-ea"/>
                <a:cs typeface="+mj-cs"/>
              </a:defRPr>
            </a:lvl1pPr>
          </a:lstStyle>
          <a:p>
            <a:pPr algn="l"/>
            <a:endParaRPr lang="en-GB" sz="1100" dirty="0"/>
          </a:p>
        </p:txBody>
      </p:sp>
      <p:sp>
        <p:nvSpPr>
          <p:cNvPr id="10" name="Rectangle 9">
            <a:extLst>
              <a:ext uri="{FF2B5EF4-FFF2-40B4-BE49-F238E27FC236}">
                <a16:creationId xmlns:a16="http://schemas.microsoft.com/office/drawing/2014/main" id="{89310E6C-DCB5-4FDE-819E-EF5FE9DFB9A5}"/>
              </a:ext>
            </a:extLst>
          </p:cNvPr>
          <p:cNvSpPr/>
          <p:nvPr/>
        </p:nvSpPr>
        <p:spPr>
          <a:xfrm>
            <a:off x="521266" y="3286279"/>
            <a:ext cx="9778511" cy="6401753"/>
          </a:xfrm>
          <a:prstGeom prst="rect">
            <a:avLst/>
          </a:prstGeom>
        </p:spPr>
        <p:txBody>
          <a:bodyPr wrap="square">
            <a:spAutoFit/>
          </a:bodyPr>
          <a:lstStyle/>
          <a:p>
            <a:pPr>
              <a:spcAft>
                <a:spcPts val="0"/>
              </a:spcAft>
            </a:pPr>
            <a:r>
              <a:rPr lang="en-GB" sz="1400" dirty="0">
                <a:latin typeface="Tahoma" panose="020B0604030504040204" pitchFamily="34" charset="0"/>
                <a:ea typeface="Tahoma" panose="020B0604030504040204" pitchFamily="34" charset="0"/>
                <a:cs typeface="Tahoma" panose="020B0604030504040204" pitchFamily="34" charset="0"/>
              </a:rPr>
              <a:t> </a:t>
            </a:r>
          </a:p>
          <a:p>
            <a:pPr>
              <a:spcAft>
                <a:spcPts val="0"/>
              </a:spcAft>
            </a:pPr>
            <a:r>
              <a:rPr lang="en-GB" sz="1600" b="1" dirty="0">
                <a:solidFill>
                  <a:srgbClr val="79679C"/>
                </a:solidFill>
                <a:latin typeface="Tahoma" panose="020B0604030504040204" pitchFamily="34" charset="0"/>
                <a:ea typeface="Tahoma" panose="020B0604030504040204" pitchFamily="34" charset="0"/>
                <a:cs typeface="Tahoma" panose="020B0604030504040204" pitchFamily="34" charset="0"/>
              </a:rPr>
              <a:t>Summary</a:t>
            </a:r>
          </a:p>
          <a:p>
            <a:r>
              <a:rPr lang="en-GB" sz="1400" dirty="0">
                <a:latin typeface="Tahoma" panose="020B0604030504040204" pitchFamily="34" charset="0"/>
                <a:ea typeface="Tahoma" panose="020B0604030504040204" pitchFamily="34" charset="0"/>
                <a:cs typeface="Tahoma" panose="020B0604030504040204" pitchFamily="34" charset="0"/>
              </a:rPr>
              <a:t>Amey, working on behalf of their clients, Kent County Council and Staffordshire County Council, secured £4m of funding by </a:t>
            </a:r>
            <a:r>
              <a:rPr lang="en-GB" sz="1400" dirty="0" err="1">
                <a:latin typeface="Tahoma" panose="020B0604030504040204" pitchFamily="34" charset="0"/>
                <a:ea typeface="Tahoma" panose="020B0604030504040204" pitchFamily="34" charset="0"/>
                <a:cs typeface="Tahoma" panose="020B0604030504040204" pitchFamily="34" charset="0"/>
              </a:rPr>
              <a:t>DfT</a:t>
            </a:r>
            <a:r>
              <a:rPr lang="en-GB" sz="1400" dirty="0">
                <a:latin typeface="Tahoma" panose="020B0604030504040204" pitchFamily="34" charset="0"/>
                <a:ea typeface="Tahoma" panose="020B0604030504040204" pitchFamily="34" charset="0"/>
                <a:cs typeface="Tahoma" panose="020B0604030504040204" pitchFamily="34" charset="0"/>
              </a:rPr>
              <a:t> and ADEPT as part of their SMART Places programme. Working alongside UI, </a:t>
            </a:r>
            <a:r>
              <a:rPr lang="en-GB" sz="1400" dirty="0" err="1">
                <a:latin typeface="Tahoma" panose="020B0604030504040204" pitchFamily="34" charset="0"/>
                <a:ea typeface="Tahoma" panose="020B0604030504040204" pitchFamily="34" charset="0"/>
                <a:cs typeface="Tahoma" panose="020B0604030504040204" pitchFamily="34" charset="0"/>
              </a:rPr>
              <a:t>Keele</a:t>
            </a:r>
            <a:r>
              <a:rPr lang="en-GB" sz="1400" dirty="0">
                <a:latin typeface="Tahoma" panose="020B0604030504040204" pitchFamily="34" charset="0"/>
                <a:ea typeface="Tahoma" panose="020B0604030504040204" pitchFamily="34" charset="0"/>
                <a:cs typeface="Tahoma" panose="020B0604030504040204" pitchFamily="34" charset="0"/>
              </a:rPr>
              <a:t> University and the Transport Systems Catapult, the partnership has set up two Live Labs to research and trial new technology innovations, which can be adopted onto the local road network.</a:t>
            </a:r>
          </a:p>
          <a:p>
            <a:endParaRPr lang="en-GB" sz="1400" dirty="0">
              <a:latin typeface="Tahoma" panose="020B0604030504040204" pitchFamily="34" charset="0"/>
              <a:ea typeface="Tahoma" panose="020B0604030504040204" pitchFamily="34" charset="0"/>
              <a:cs typeface="Tahoma" panose="020B0604030504040204" pitchFamily="34" charset="0"/>
            </a:endParaRPr>
          </a:p>
          <a:p>
            <a:r>
              <a:rPr lang="en-GB" sz="1400" dirty="0">
                <a:latin typeface="Tahoma" panose="020B0604030504040204" pitchFamily="34" charset="0"/>
                <a:ea typeface="Tahoma" panose="020B0604030504040204" pitchFamily="34" charset="0"/>
                <a:cs typeface="Tahoma" panose="020B0604030504040204" pitchFamily="34" charset="0"/>
              </a:rPr>
              <a:t>Key to this approach is working with SMEs, who have established new highways products and services that now need further development and testing in a live environment to determine their commercial viability. Ultimately, these projects will be focused on a variety of outcomes including improved customer experience, better real-time understanding of every highways asset as well as the optimisation of each asset, amongst other outcomes the projects will deliver.</a:t>
            </a:r>
          </a:p>
          <a:p>
            <a:pPr>
              <a:spcAft>
                <a:spcPts val="0"/>
              </a:spcAft>
            </a:pPr>
            <a:endParaRPr lang="en-GB" sz="1400" b="1" dirty="0">
              <a:latin typeface="Tahoma" panose="020B0604030504040204" pitchFamily="34" charset="0"/>
              <a:ea typeface="Tahoma" panose="020B0604030504040204" pitchFamily="34" charset="0"/>
              <a:cs typeface="Tahoma" panose="020B0604030504040204" pitchFamily="34" charset="0"/>
            </a:endParaRPr>
          </a:p>
          <a:p>
            <a:pPr>
              <a:spcAft>
                <a:spcPts val="0"/>
              </a:spcAft>
            </a:pPr>
            <a:r>
              <a:rPr lang="en-GB" sz="1600" b="1" dirty="0">
                <a:solidFill>
                  <a:srgbClr val="79679C"/>
                </a:solidFill>
                <a:latin typeface="Tahoma" panose="020B0604030504040204" pitchFamily="34" charset="0"/>
                <a:ea typeface="Tahoma" panose="020B0604030504040204" pitchFamily="34" charset="0"/>
                <a:cs typeface="Tahoma" panose="020B0604030504040204" pitchFamily="34" charset="0"/>
              </a:rPr>
              <a:t>SIMULATE</a:t>
            </a:r>
          </a:p>
          <a:p>
            <a:pPr>
              <a:spcAft>
                <a:spcPts val="0"/>
              </a:spcAft>
            </a:pPr>
            <a:r>
              <a:rPr lang="en-GB" sz="1400" dirty="0">
                <a:latin typeface="Tahoma" panose="020B0604030504040204" pitchFamily="34" charset="0"/>
                <a:ea typeface="Tahoma" panose="020B0604030504040204" pitchFamily="34" charset="0"/>
                <a:cs typeface="Tahoma" panose="020B0604030504040204" pitchFamily="34" charset="0"/>
              </a:rPr>
              <a:t>SIMULATE (Smart, Infrastructure &amp; Mobility Urban Laboratory and Test Environment), project brings together Staffordshire County Council, </a:t>
            </a:r>
            <a:r>
              <a:rPr lang="en-GB" sz="1400" dirty="0" err="1">
                <a:latin typeface="Tahoma" panose="020B0604030504040204" pitchFamily="34" charset="0"/>
                <a:ea typeface="Tahoma" panose="020B0604030504040204" pitchFamily="34" charset="0"/>
                <a:cs typeface="Tahoma" panose="020B0604030504040204" pitchFamily="34" charset="0"/>
              </a:rPr>
              <a:t>Keele</a:t>
            </a:r>
            <a:r>
              <a:rPr lang="en-GB" sz="1400" dirty="0">
                <a:latin typeface="Tahoma" panose="020B0604030504040204" pitchFamily="34" charset="0"/>
                <a:ea typeface="Tahoma" panose="020B0604030504040204" pitchFamily="34" charset="0"/>
                <a:cs typeface="Tahoma" panose="020B0604030504040204" pitchFamily="34" charset="0"/>
              </a:rPr>
              <a:t> University and Connected Places Catapult to provide the environment and framework for game-changing SMEs with new solutions  to tackle mobility and air quality challenges to trial and incubate their concepts, with the ultimate aim of them being adopted onto the local and strategic road network.</a:t>
            </a:r>
          </a:p>
          <a:p>
            <a:pPr>
              <a:spcAft>
                <a:spcPts val="0"/>
              </a:spcAft>
            </a:pPr>
            <a:endParaRPr lang="en-GB" sz="1400" dirty="0">
              <a:latin typeface="Tahoma" panose="020B0604030504040204" pitchFamily="34" charset="0"/>
              <a:ea typeface="Tahoma" panose="020B0604030504040204" pitchFamily="34" charset="0"/>
              <a:cs typeface="Tahoma" panose="020B0604030504040204" pitchFamily="34" charset="0"/>
            </a:endParaRPr>
          </a:p>
          <a:p>
            <a:pPr>
              <a:spcAft>
                <a:spcPts val="0"/>
              </a:spcAft>
            </a:pPr>
            <a:r>
              <a:rPr lang="en-GB" sz="1400" dirty="0">
                <a:latin typeface="Tahoma" panose="020B0604030504040204" pitchFamily="34" charset="0"/>
                <a:ea typeface="Tahoma" panose="020B0604030504040204" pitchFamily="34" charset="0"/>
                <a:cs typeface="Tahoma" panose="020B0604030504040204" pitchFamily="34" charset="0"/>
              </a:rPr>
              <a:t>SIMULATE’s four mobility challenges that SMEs have now submitted their ideas, are centred round tackling sustainable transport problems within a rural county:</a:t>
            </a:r>
          </a:p>
          <a:p>
            <a:pPr marL="285750" indent="-285750">
              <a:spcAft>
                <a:spcPts val="0"/>
              </a:spcAft>
              <a:buFont typeface="Arial" panose="020B0604020202020204" pitchFamily="34" charset="0"/>
              <a:buChar char="•"/>
            </a:pPr>
            <a:r>
              <a:rPr lang="en-GB" sz="1400" b="1" dirty="0">
                <a:latin typeface="Tahoma" panose="020B0604030504040204" pitchFamily="34" charset="0"/>
                <a:ea typeface="Tahoma" panose="020B0604030504040204" pitchFamily="34" charset="0"/>
                <a:cs typeface="Tahoma" panose="020B0604030504040204" pitchFamily="34" charset="0"/>
              </a:rPr>
              <a:t>Clean Community</a:t>
            </a:r>
            <a:r>
              <a:rPr lang="en-GB" sz="1400" dirty="0">
                <a:latin typeface="Tahoma" panose="020B0604030504040204" pitchFamily="34" charset="0"/>
                <a:ea typeface="Tahoma" panose="020B0604030504040204" pitchFamily="34" charset="0"/>
                <a:cs typeface="Tahoma" panose="020B0604030504040204" pitchFamily="34" charset="0"/>
              </a:rPr>
              <a:t> – connecting communities with quick and carbon neutral mobility options</a:t>
            </a:r>
          </a:p>
          <a:p>
            <a:pPr marL="285750" indent="-285750">
              <a:spcAft>
                <a:spcPts val="0"/>
              </a:spcAft>
              <a:buFont typeface="Arial" panose="020B0604020202020204" pitchFamily="34" charset="0"/>
              <a:buChar char="•"/>
            </a:pPr>
            <a:r>
              <a:rPr lang="en-GB" sz="1400" b="1" dirty="0">
                <a:latin typeface="Tahoma" panose="020B0604030504040204" pitchFamily="34" charset="0"/>
                <a:ea typeface="Tahoma" panose="020B0604030504040204" pitchFamily="34" charset="0"/>
                <a:cs typeface="Tahoma" panose="020B0604030504040204" pitchFamily="34" charset="0"/>
              </a:rPr>
              <a:t>Dynamic Connections</a:t>
            </a:r>
            <a:r>
              <a:rPr lang="en-GB" sz="1400" dirty="0">
                <a:latin typeface="Tahoma" panose="020B0604030504040204" pitchFamily="34" charset="0"/>
                <a:ea typeface="Tahoma" panose="020B0604030504040204" pitchFamily="34" charset="0"/>
                <a:cs typeface="Tahoma" panose="020B0604030504040204" pitchFamily="34" charset="0"/>
              </a:rPr>
              <a:t> – providing a service that connects both urban and rural dwellings with critical amenities</a:t>
            </a:r>
          </a:p>
          <a:p>
            <a:pPr marL="285750" indent="-285750">
              <a:spcAft>
                <a:spcPts val="0"/>
              </a:spcAft>
              <a:buFont typeface="Arial" panose="020B0604020202020204" pitchFamily="34" charset="0"/>
              <a:buChar char="•"/>
            </a:pPr>
            <a:r>
              <a:rPr lang="en-GB" sz="1400" b="1" dirty="0">
                <a:latin typeface="Tahoma" panose="020B0604030504040204" pitchFamily="34" charset="0"/>
                <a:ea typeface="Tahoma" panose="020B0604030504040204" pitchFamily="34" charset="0"/>
                <a:cs typeface="Tahoma" panose="020B0604030504040204" pitchFamily="34" charset="0"/>
              </a:rPr>
              <a:t>Rapid Transit</a:t>
            </a:r>
            <a:r>
              <a:rPr lang="en-GB" sz="1400" dirty="0">
                <a:latin typeface="Tahoma" panose="020B0604030504040204" pitchFamily="34" charset="0"/>
                <a:ea typeface="Tahoma" panose="020B0604030504040204" pitchFamily="34" charset="0"/>
                <a:cs typeface="Tahoma" panose="020B0604030504040204" pitchFamily="34" charset="0"/>
              </a:rPr>
              <a:t> – delivering a rapid point-to-point solution that takes into consideration volume of users at different times throughout the day</a:t>
            </a:r>
          </a:p>
          <a:p>
            <a:pPr marL="285750" indent="-285750">
              <a:spcAft>
                <a:spcPts val="0"/>
              </a:spcAft>
              <a:buFont typeface="Arial" panose="020B0604020202020204" pitchFamily="34" charset="0"/>
              <a:buChar char="•"/>
            </a:pPr>
            <a:r>
              <a:rPr lang="en-GB" sz="1400" b="1" dirty="0">
                <a:latin typeface="Tahoma" panose="020B0604030504040204" pitchFamily="34" charset="0"/>
                <a:ea typeface="Tahoma" panose="020B0604030504040204" pitchFamily="34" charset="0"/>
                <a:cs typeface="Tahoma" panose="020B0604030504040204" pitchFamily="34" charset="0"/>
              </a:rPr>
              <a:t>Integration and Behavioural Change</a:t>
            </a:r>
            <a:r>
              <a:rPr lang="en-GB" sz="1400" dirty="0">
                <a:latin typeface="Tahoma" panose="020B0604030504040204" pitchFamily="34" charset="0"/>
                <a:ea typeface="Tahoma" panose="020B0604030504040204" pitchFamily="34" charset="0"/>
                <a:cs typeface="Tahoma" panose="020B0604030504040204" pitchFamily="34" charset="0"/>
              </a:rPr>
              <a:t> – seeking solutions to address the shift in attitudes and behaviours that is needed when moving from single use and private vehicles to a different mobility model</a:t>
            </a:r>
          </a:p>
          <a:p>
            <a:pPr>
              <a:spcAft>
                <a:spcPts val="0"/>
              </a:spcAft>
            </a:pPr>
            <a:endParaRPr lang="en-GB" sz="1400" dirty="0">
              <a:latin typeface="Tahoma" panose="020B0604030504040204" pitchFamily="34" charset="0"/>
              <a:ea typeface="Tahoma" panose="020B0604030504040204" pitchFamily="34" charset="0"/>
              <a:cs typeface="Tahoma" panose="020B0604030504040204" pitchFamily="34" charset="0"/>
            </a:endParaRPr>
          </a:p>
          <a:p>
            <a:pPr>
              <a:spcAft>
                <a:spcPts val="0"/>
              </a:spcAft>
            </a:pPr>
            <a:r>
              <a:rPr lang="en-GB" sz="1400" dirty="0">
                <a:latin typeface="Tahoma" panose="020B0604030504040204" pitchFamily="34" charset="0"/>
                <a:ea typeface="Tahoma" panose="020B0604030504040204" pitchFamily="34" charset="0"/>
                <a:cs typeface="Tahoma" panose="020B0604030504040204" pitchFamily="34" charset="0"/>
              </a:rPr>
              <a:t>SIMULATE will also be trialling solutions that can be deployed to tackle air pollution in areas with poor quality in Staffordshire, with three AQMAs selected as test environments for trialling new solutions. </a:t>
            </a:r>
            <a:r>
              <a:rPr lang="en-GB" sz="1100" dirty="0">
                <a:latin typeface="Tahoma" panose="020B0604030504040204" pitchFamily="34" charset="0"/>
                <a:ea typeface="Tahoma" panose="020B0604030504040204" pitchFamily="34" charset="0"/>
                <a:cs typeface="Tahoma" panose="020B0604030504040204" pitchFamily="34" charset="0"/>
              </a:rPr>
              <a:t> </a:t>
            </a:r>
          </a:p>
        </p:txBody>
      </p:sp>
      <p:sp>
        <p:nvSpPr>
          <p:cNvPr id="24" name="Rectangle 23">
            <a:extLst>
              <a:ext uri="{FF2B5EF4-FFF2-40B4-BE49-F238E27FC236}">
                <a16:creationId xmlns:a16="http://schemas.microsoft.com/office/drawing/2014/main" id="{7F72BF8F-A70A-4BCE-8113-EEBCFB3A0DAE}"/>
              </a:ext>
            </a:extLst>
          </p:cNvPr>
          <p:cNvSpPr/>
          <p:nvPr/>
        </p:nvSpPr>
        <p:spPr>
          <a:xfrm>
            <a:off x="490699" y="9833813"/>
            <a:ext cx="5048864" cy="3385542"/>
          </a:xfrm>
          <a:prstGeom prst="rect">
            <a:avLst/>
          </a:prstGeom>
        </p:spPr>
        <p:txBody>
          <a:bodyPr wrap="square">
            <a:spAutoFit/>
          </a:bodyPr>
          <a:lstStyle/>
          <a:p>
            <a:pPr>
              <a:spcAft>
                <a:spcPts val="0"/>
              </a:spcAft>
            </a:pPr>
            <a:r>
              <a:rPr lang="en-GB" sz="1600" b="1" dirty="0">
                <a:solidFill>
                  <a:srgbClr val="79679C"/>
                </a:solidFill>
                <a:latin typeface="Tahoma" panose="020B0604030504040204" pitchFamily="34" charset="0"/>
                <a:ea typeface="Tahoma" panose="020B0604030504040204" pitchFamily="34" charset="0"/>
                <a:cs typeface="Tahoma" panose="020B0604030504040204" pitchFamily="34" charset="0"/>
              </a:rPr>
              <a:t>Staffordshire County Council’s cabinet member for highways and transport, Helen Fisher:</a:t>
            </a:r>
          </a:p>
          <a:p>
            <a:pPr>
              <a:spcAft>
                <a:spcPts val="0"/>
              </a:spcAft>
            </a:pPr>
            <a:endParaRPr lang="en-GB" sz="1400" b="1" dirty="0">
              <a:latin typeface="Tahoma" panose="020B0604030504040204" pitchFamily="34" charset="0"/>
              <a:ea typeface="Tahoma" panose="020B0604030504040204" pitchFamily="34" charset="0"/>
              <a:cs typeface="Tahoma" panose="020B0604030504040204" pitchFamily="34" charset="0"/>
            </a:endParaRPr>
          </a:p>
          <a:p>
            <a:pPr>
              <a:spcAft>
                <a:spcPts val="0"/>
              </a:spcAft>
            </a:pPr>
            <a:r>
              <a:rPr lang="en-GB" sz="1400" i="1" dirty="0">
                <a:latin typeface="Tahoma" panose="020B0604030504040204" pitchFamily="34" charset="0"/>
                <a:ea typeface="Tahoma" panose="020B0604030504040204" pitchFamily="34" charset="0"/>
                <a:cs typeface="Tahoma" panose="020B0604030504040204" pitchFamily="34" charset="0"/>
              </a:rPr>
              <a:t>“The SIMULATE project is exciting not just for Staffordshire but for transport innovation and community improvement nationwide. We have a strong working relationship with </a:t>
            </a:r>
            <a:r>
              <a:rPr lang="en-GB" sz="1400" i="1" dirty="0" err="1">
                <a:latin typeface="Tahoma" panose="020B0604030504040204" pitchFamily="34" charset="0"/>
                <a:ea typeface="Tahoma" panose="020B0604030504040204" pitchFamily="34" charset="0"/>
                <a:cs typeface="Tahoma" panose="020B0604030504040204" pitchFamily="34" charset="0"/>
              </a:rPr>
              <a:t>Keele</a:t>
            </a:r>
            <a:r>
              <a:rPr lang="en-GB" sz="1400" i="1" dirty="0">
                <a:latin typeface="Tahoma" panose="020B0604030504040204" pitchFamily="34" charset="0"/>
                <a:ea typeface="Tahoma" panose="020B0604030504040204" pitchFamily="34" charset="0"/>
                <a:cs typeface="Tahoma" panose="020B0604030504040204" pitchFamily="34" charset="0"/>
              </a:rPr>
              <a:t> University through our deal and with Amey as our highways delivery partner and look forward to completing this partnership with industry experts Connected Places Catapult. Innovative solutions can improve efficiency both for highways managers and residents, drive down costs and improve air quality leading to better health. It’s fantastic to be able to use the ‘small town’ that exists as part of the university campus to create the living laboratory whilst at the same time benefiting local small business and students’ research.”</a:t>
            </a:r>
          </a:p>
        </p:txBody>
      </p:sp>
      <p:pic>
        <p:nvPicPr>
          <p:cNvPr id="3" name="Picture 2">
            <a:extLst>
              <a:ext uri="{FF2B5EF4-FFF2-40B4-BE49-F238E27FC236}">
                <a16:creationId xmlns:a16="http://schemas.microsoft.com/office/drawing/2014/main" id="{F96EC73F-B786-4DF1-8008-084C17F397DF}"/>
              </a:ext>
            </a:extLst>
          </p:cNvPr>
          <p:cNvPicPr>
            <a:picLocks noChangeAspect="1"/>
          </p:cNvPicPr>
          <p:nvPr/>
        </p:nvPicPr>
        <p:blipFill>
          <a:blip r:embed="rId3"/>
          <a:stretch>
            <a:fillRect/>
          </a:stretch>
        </p:blipFill>
        <p:spPr>
          <a:xfrm>
            <a:off x="5666109" y="10264333"/>
            <a:ext cx="4763165" cy="1743318"/>
          </a:xfrm>
          <a:prstGeom prst="rect">
            <a:avLst/>
          </a:prstGeom>
        </p:spPr>
      </p:pic>
    </p:spTree>
    <p:extLst>
      <p:ext uri="{BB962C8B-B14F-4D97-AF65-F5344CB8AC3E}">
        <p14:creationId xmlns:p14="http://schemas.microsoft.com/office/powerpoint/2010/main" val="2056864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DR Values poster TEMPLATE" id="{F27A010F-28F8-4D41-9BEC-FD1302688CF3}" vid="{ECCAC41C-B321-45FF-9FE8-A1B3CB25C8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PDR Values poster SEPT</Template>
  <TotalTime>5622</TotalTime>
  <Words>498</Words>
  <Application>Microsoft Office PowerPoint</Application>
  <PresentationFormat>Custom</PresentationFormat>
  <Paragraphs>23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Tahoma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Butcher, Sarah-Jayne</dc:creator>
  <cp:lastModifiedBy>Bailey, Kirsteen</cp:lastModifiedBy>
  <cp:revision>215</cp:revision>
  <cp:lastPrinted>2019-08-07T09:54:51Z</cp:lastPrinted>
  <dcterms:created xsi:type="dcterms:W3CDTF">2018-08-30T07:01:03Z</dcterms:created>
  <dcterms:modified xsi:type="dcterms:W3CDTF">2020-06-10T08:50:27Z</dcterms:modified>
</cp:coreProperties>
</file>