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60" r:id="rId5"/>
    <p:sldId id="263" r:id="rId6"/>
    <p:sldId id="265" r:id="rId7"/>
    <p:sldId id="266" r:id="rId8"/>
  </p:sldIdLst>
  <p:sldSz cx="6858000" cy="9906000" type="A4"/>
  <p:notesSz cx="7099300" cy="1023461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8E"/>
    <a:srgbClr val="CBCBCB"/>
    <a:srgbClr val="E7E7E7"/>
    <a:srgbClr val="17589C"/>
    <a:srgbClr val="40A5AD"/>
    <a:srgbClr val="00A2B1"/>
    <a:srgbClr val="495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437" autoAdjust="0"/>
    <p:restoredTop sz="95804" autoAdjust="0"/>
  </p:normalViewPr>
  <p:slideViewPr>
    <p:cSldViewPr>
      <p:cViewPr varScale="1">
        <p:scale>
          <a:sx n="55" d="100"/>
          <a:sy n="55" d="100"/>
        </p:scale>
        <p:origin x="2784" y="53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ie Powell | CIHT" userId="a0286e7f-1727-49de-8719-4ef2fa15e7bf" providerId="ADAL" clId="{205B0469-6BA9-4C4E-A653-35AD9B31836A}"/>
    <pc:docChg chg="modSld">
      <pc:chgData name="Katie Powell | CIHT" userId="a0286e7f-1727-49de-8719-4ef2fa15e7bf" providerId="ADAL" clId="{205B0469-6BA9-4C4E-A653-35AD9B31836A}" dt="2022-09-29T10:00:56.004" v="23" actId="20577"/>
      <pc:docMkLst>
        <pc:docMk/>
      </pc:docMkLst>
      <pc:sldChg chg="modSp mod">
        <pc:chgData name="Katie Powell | CIHT" userId="a0286e7f-1727-49de-8719-4ef2fa15e7bf" providerId="ADAL" clId="{205B0469-6BA9-4C4E-A653-35AD9B31836A}" dt="2022-09-29T10:00:41.080" v="11" actId="20577"/>
        <pc:sldMkLst>
          <pc:docMk/>
          <pc:sldMk cId="4058145471" sldId="260"/>
        </pc:sldMkLst>
        <pc:spChg chg="mod">
          <ac:chgData name="Katie Powell | CIHT" userId="a0286e7f-1727-49de-8719-4ef2fa15e7bf" providerId="ADAL" clId="{205B0469-6BA9-4C4E-A653-35AD9B31836A}" dt="2022-09-29T10:00:41.080" v="11" actId="20577"/>
          <ac:spMkLst>
            <pc:docMk/>
            <pc:sldMk cId="4058145471" sldId="260"/>
            <ac:spMk id="36" creationId="{00000000-0000-0000-0000-000000000000}"/>
          </ac:spMkLst>
        </pc:spChg>
      </pc:sldChg>
      <pc:sldChg chg="modSp mod">
        <pc:chgData name="Katie Powell | CIHT" userId="a0286e7f-1727-49de-8719-4ef2fa15e7bf" providerId="ADAL" clId="{205B0469-6BA9-4C4E-A653-35AD9B31836A}" dt="2022-09-29T10:00:56.004" v="23" actId="20577"/>
        <pc:sldMkLst>
          <pc:docMk/>
          <pc:sldMk cId="1931068739" sldId="266"/>
        </pc:sldMkLst>
        <pc:spChg chg="mod">
          <ac:chgData name="Katie Powell | CIHT" userId="a0286e7f-1727-49de-8719-4ef2fa15e7bf" providerId="ADAL" clId="{205B0469-6BA9-4C4E-A653-35AD9B31836A}" dt="2022-09-29T10:00:56.004" v="23" actId="20577"/>
          <ac:spMkLst>
            <pc:docMk/>
            <pc:sldMk cId="1931068739" sldId="266"/>
            <ac:spMk id="47" creationId="{00000000-0000-0000-0000-000000000000}"/>
          </ac:spMkLst>
        </pc:spChg>
      </pc:sldChg>
    </pc:docChg>
  </pc:docChgLst>
  <pc:docChgLst>
    <pc:chgData name="Joanne Roberts" userId="9772749b-d636-4a55-a9a1-6c9782e6dbcd" providerId="ADAL" clId="{5794FB84-CF76-4BBB-9B31-F8F0DEC4ADFB}"/>
    <pc:docChg chg="modSld">
      <pc:chgData name="Joanne Roberts" userId="9772749b-d636-4a55-a9a1-6c9782e6dbcd" providerId="ADAL" clId="{5794FB84-CF76-4BBB-9B31-F8F0DEC4ADFB}" dt="2022-07-21T17:27:49.406" v="16" actId="6549"/>
      <pc:docMkLst>
        <pc:docMk/>
      </pc:docMkLst>
      <pc:sldChg chg="modSp mod">
        <pc:chgData name="Joanne Roberts" userId="9772749b-d636-4a55-a9a1-6c9782e6dbcd" providerId="ADAL" clId="{5794FB84-CF76-4BBB-9B31-F8F0DEC4ADFB}" dt="2022-07-21T17:27:31.148" v="14" actId="20577"/>
        <pc:sldMkLst>
          <pc:docMk/>
          <pc:sldMk cId="2214173523" sldId="265"/>
        </pc:sldMkLst>
        <pc:graphicFrameChg chg="modGraphic">
          <ac:chgData name="Joanne Roberts" userId="9772749b-d636-4a55-a9a1-6c9782e6dbcd" providerId="ADAL" clId="{5794FB84-CF76-4BBB-9B31-F8F0DEC4ADFB}" dt="2022-07-21T17:27:31.148" v="14" actId="20577"/>
          <ac:graphicFrameMkLst>
            <pc:docMk/>
            <pc:sldMk cId="2214173523" sldId="265"/>
            <ac:graphicFrameMk id="35" creationId="{00000000-0000-0000-0000-000000000000}"/>
          </ac:graphicFrameMkLst>
        </pc:graphicFrameChg>
      </pc:sldChg>
      <pc:sldChg chg="modSp mod">
        <pc:chgData name="Joanne Roberts" userId="9772749b-d636-4a55-a9a1-6c9782e6dbcd" providerId="ADAL" clId="{5794FB84-CF76-4BBB-9B31-F8F0DEC4ADFB}" dt="2022-07-21T17:27:49.406" v="16" actId="6549"/>
        <pc:sldMkLst>
          <pc:docMk/>
          <pc:sldMk cId="1931068739" sldId="266"/>
        </pc:sldMkLst>
        <pc:spChg chg="mod">
          <ac:chgData name="Joanne Roberts" userId="9772749b-d636-4a55-a9a1-6c9782e6dbcd" providerId="ADAL" clId="{5794FB84-CF76-4BBB-9B31-F8F0DEC4ADFB}" dt="2022-07-21T17:27:49.406" v="16" actId="6549"/>
          <ac:spMkLst>
            <pc:docMk/>
            <pc:sldMk cId="1931068739" sldId="266"/>
            <ac:spMk id="47" creationId="{00000000-0000-0000-0000-000000000000}"/>
          </ac:spMkLst>
        </pc:spChg>
      </pc:sldChg>
    </pc:docChg>
  </pc:docChgLst>
  <pc:docChgLst>
    <pc:chgData name="Katie Powell | CIHT" userId="a0286e7f-1727-49de-8719-4ef2fa15e7bf" providerId="ADAL" clId="{86A5C3FA-2C2D-41C4-973F-4805026DB458}"/>
    <pc:docChg chg="modSld">
      <pc:chgData name="Katie Powell | CIHT" userId="a0286e7f-1727-49de-8719-4ef2fa15e7bf" providerId="ADAL" clId="{86A5C3FA-2C2D-41C4-973F-4805026DB458}" dt="2022-07-22T16:05:13.739" v="1" actId="20577"/>
      <pc:docMkLst>
        <pc:docMk/>
      </pc:docMkLst>
      <pc:sldChg chg="modSp mod">
        <pc:chgData name="Katie Powell | CIHT" userId="a0286e7f-1727-49de-8719-4ef2fa15e7bf" providerId="ADAL" clId="{86A5C3FA-2C2D-41C4-973F-4805026DB458}" dt="2022-07-22T16:05:13.739" v="1" actId="20577"/>
        <pc:sldMkLst>
          <pc:docMk/>
          <pc:sldMk cId="1931068739" sldId="266"/>
        </pc:sldMkLst>
        <pc:spChg chg="mod">
          <ac:chgData name="Katie Powell | CIHT" userId="a0286e7f-1727-49de-8719-4ef2fa15e7bf" providerId="ADAL" clId="{86A5C3FA-2C2D-41C4-973F-4805026DB458}" dt="2022-07-22T16:05:13.739" v="1" actId="20577"/>
          <ac:spMkLst>
            <pc:docMk/>
            <pc:sldMk cId="1931068739" sldId="266"/>
            <ac:spMk id="47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6099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615" y="1"/>
            <a:ext cx="3076098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7D8A31-2BE2-4323-8BB3-280E61469CEC}" type="datetimeFigureOut">
              <a:rPr lang="en-GB" smtClean="0"/>
              <a:t>29/09/2022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721851"/>
            <a:ext cx="3076099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615" y="9721851"/>
            <a:ext cx="3076098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1978D1-A341-4C11-AE13-55AA167FB52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163536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139" y="2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9E9D16E-FCA3-4A43-A8FB-ADFCFA2E5981}" type="datetimeFigureOut">
              <a:rPr lang="en-GB"/>
              <a:pPr>
                <a:defRPr/>
              </a:pPr>
              <a:t>29/09/2022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22500" y="768350"/>
            <a:ext cx="2654300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4" y="4860925"/>
            <a:ext cx="5680075" cy="4605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721852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139" y="9721852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9DCFA31C-EC01-4B0B-9BFB-006D1AE8D45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33273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85485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85485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08215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0986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6575"/>
            <a:ext cx="5829300" cy="21240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206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5541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2311400"/>
            <a:ext cx="6172200" cy="65373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8944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96875"/>
            <a:ext cx="1543050" cy="8451850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96875"/>
            <a:ext cx="4476750" cy="84518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6027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2311400"/>
            <a:ext cx="6172200" cy="65373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1632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6365875"/>
            <a:ext cx="5829300" cy="1966913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4198938"/>
            <a:ext cx="5829300" cy="21669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2870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311400"/>
            <a:ext cx="3009900" cy="65373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2311400"/>
            <a:ext cx="3009900" cy="65373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7853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738"/>
            <a:ext cx="3030538" cy="9239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663"/>
            <a:ext cx="3030538" cy="570706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217738"/>
            <a:ext cx="3030537" cy="9239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3141663"/>
            <a:ext cx="3030537" cy="570706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5970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665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14089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3700"/>
            <a:ext cx="2255838" cy="1679575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93700"/>
            <a:ext cx="3833812" cy="84550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3275"/>
            <a:ext cx="2255838" cy="67754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00726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934200"/>
            <a:ext cx="4114800" cy="8191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85825"/>
            <a:ext cx="4114800" cy="5943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753350"/>
            <a:ext cx="4114800" cy="11620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20440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SIPCMContentMarking" descr="{&quot;HashCode&quot;:1844345984,&quot;Placement&quot;:&quot;Header&quot;,&quot;Top&quot;:0.0,&quot;Left&quot;:0.0,&quot;SlideWidth&quot;:540,&quot;SlideHeight&quot;:780}">
            <a:extLst>
              <a:ext uri="{FF2B5EF4-FFF2-40B4-BE49-F238E27FC236}">
                <a16:creationId xmlns:a16="http://schemas.microsoft.com/office/drawing/2014/main" id="{839CB570-AE93-4D44-AECA-95725DF32AA5}"/>
              </a:ext>
            </a:extLst>
          </p:cNvPr>
          <p:cNvSpPr txBox="1"/>
          <p:nvPr userDrawn="1"/>
        </p:nvSpPr>
        <p:spPr>
          <a:xfrm>
            <a:off x="0" y="0"/>
            <a:ext cx="2479428" cy="26234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</a:pPr>
            <a:r>
              <a:rPr lang="en-US" sz="1000">
                <a:solidFill>
                  <a:srgbClr val="000000"/>
                </a:solidFill>
                <a:latin typeface="Calibri" panose="020F0502020204030204" pitchFamily="34" charset="0"/>
              </a:rPr>
              <a:t>This document was classified as: OFFICIAL</a:t>
            </a:r>
            <a:endParaRPr lang="en-GB" sz="10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northeastandcumbria@ciht.org.u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0"/>
            <a:ext cx="6858000" cy="9906000"/>
          </a:xfrm>
          <a:prstGeom prst="rect">
            <a:avLst/>
          </a:prstGeom>
          <a:solidFill>
            <a:srgbClr val="00338E"/>
          </a:solidFill>
          <a:ln w="635000" cap="sq" cmpd="sng">
            <a:noFill/>
            <a:miter lim="800000"/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440668" y="488504"/>
            <a:ext cx="5976664" cy="898262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noAutofit/>
          </a:bodyPr>
          <a:lstStyle/>
          <a:p>
            <a:endParaRPr lang="en-GB" dirty="0"/>
          </a:p>
        </p:txBody>
      </p:sp>
      <p:sp>
        <p:nvSpPr>
          <p:cNvPr id="36" name="Text Box 28"/>
          <p:cNvSpPr txBox="1">
            <a:spLocks noChangeArrowheads="1"/>
          </p:cNvSpPr>
          <p:nvPr/>
        </p:nvSpPr>
        <p:spPr bwMode="auto">
          <a:xfrm>
            <a:off x="692696" y="4507796"/>
            <a:ext cx="5544616" cy="4297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 anchorCtr="0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77470" algn="ctr">
              <a:lnSpc>
                <a:spcPct val="100000"/>
              </a:lnSpc>
            </a:pPr>
            <a:endParaRPr lang="en-GB" sz="2400" b="1" spc="45" dirty="0">
              <a:solidFill>
                <a:srgbClr val="0033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7470" algn="ctr">
              <a:lnSpc>
                <a:spcPct val="100000"/>
              </a:lnSpc>
            </a:pPr>
            <a:r>
              <a:rPr lang="en-GB" sz="2400" b="1" spc="45" dirty="0">
                <a:solidFill>
                  <a:srgbClr val="0033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Annual Awards 2022</a:t>
            </a:r>
          </a:p>
          <a:p>
            <a:pPr marL="77470" algn="ctr">
              <a:lnSpc>
                <a:spcPct val="100000"/>
              </a:lnSpc>
            </a:pPr>
            <a:endParaRPr lang="en-GB" sz="2000" b="1" spc="45" dirty="0">
              <a:solidFill>
                <a:srgbClr val="0033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7470" algn="ctr">
              <a:lnSpc>
                <a:spcPct val="100000"/>
              </a:lnSpc>
            </a:pPr>
            <a:endParaRPr lang="en-GB" sz="2000" b="1" spc="45" dirty="0">
              <a:solidFill>
                <a:srgbClr val="0033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7470" algn="ctr">
              <a:lnSpc>
                <a:spcPct val="100000"/>
              </a:lnSpc>
            </a:pPr>
            <a:r>
              <a:rPr lang="en-GB" sz="2000" b="1" spc="45" dirty="0">
                <a:solidFill>
                  <a:srgbClr val="0033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Sustainability Project of the Year Award</a:t>
            </a:r>
          </a:p>
          <a:p>
            <a:pPr marL="77470" algn="ctr">
              <a:lnSpc>
                <a:spcPct val="100000"/>
              </a:lnSpc>
            </a:pPr>
            <a:r>
              <a:rPr lang="en-GB" sz="2000" b="1" spc="45" dirty="0">
                <a:solidFill>
                  <a:srgbClr val="0033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Entry Form</a:t>
            </a:r>
          </a:p>
          <a:p>
            <a:pPr marL="77470" algn="ctr">
              <a:lnSpc>
                <a:spcPct val="100000"/>
              </a:lnSpc>
            </a:pPr>
            <a:endParaRPr lang="en-GB" sz="2000" b="1" spc="45" dirty="0">
              <a:solidFill>
                <a:srgbClr val="0033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7470" algn="ctr">
              <a:lnSpc>
                <a:spcPct val="100000"/>
              </a:lnSpc>
            </a:pPr>
            <a:endParaRPr lang="en-GB" sz="2000" b="1" spc="45" dirty="0">
              <a:solidFill>
                <a:srgbClr val="0033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7470" algn="ctr">
              <a:lnSpc>
                <a:spcPct val="100000"/>
              </a:lnSpc>
            </a:pPr>
            <a:endParaRPr lang="en-GB" sz="2000" b="1" spc="45" dirty="0">
              <a:solidFill>
                <a:srgbClr val="0033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7470">
              <a:lnSpc>
                <a:spcPct val="100000"/>
              </a:lnSpc>
            </a:pPr>
            <a:r>
              <a:rPr lang="en-GB" sz="1300" b="1" spc="45" dirty="0">
                <a:solidFill>
                  <a:srgbClr val="0033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Closing Date for Entries:		11 October 2022</a:t>
            </a:r>
          </a:p>
          <a:p>
            <a:pPr marL="77470">
              <a:lnSpc>
                <a:spcPct val="100000"/>
              </a:lnSpc>
            </a:pPr>
            <a:r>
              <a:rPr lang="en-GB" sz="1300" spc="45" dirty="0">
                <a:solidFill>
                  <a:srgbClr val="0033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77470">
              <a:lnSpc>
                <a:spcPct val="100000"/>
              </a:lnSpc>
            </a:pPr>
            <a:r>
              <a:rPr lang="en-GB" sz="1300" b="1" spc="45" dirty="0">
                <a:solidFill>
                  <a:srgbClr val="0033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Award Presentation: 		27 October 2022</a:t>
            </a:r>
          </a:p>
          <a:p>
            <a:pPr marL="77470">
              <a:lnSpc>
                <a:spcPct val="100000"/>
              </a:lnSpc>
            </a:pPr>
            <a:endParaRPr lang="en-GB" sz="1300" b="1" spc="45" dirty="0">
              <a:solidFill>
                <a:srgbClr val="0033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7470">
              <a:lnSpc>
                <a:spcPct val="100000"/>
              </a:lnSpc>
            </a:pPr>
            <a:endParaRPr lang="en-GB" sz="1300" b="1" spc="45" dirty="0">
              <a:solidFill>
                <a:srgbClr val="0033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7470">
              <a:lnSpc>
                <a:spcPct val="100000"/>
              </a:lnSpc>
            </a:pPr>
            <a:endParaRPr lang="en-GB" sz="1300" b="1" spc="45" dirty="0">
              <a:solidFill>
                <a:srgbClr val="0033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7470" algn="ctr">
              <a:lnSpc>
                <a:spcPct val="100000"/>
              </a:lnSpc>
            </a:pPr>
            <a:endParaRPr lang="en-GB" sz="2000" b="1" spc="45" dirty="0">
              <a:solidFill>
                <a:srgbClr val="0033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7470" algn="ctr">
              <a:lnSpc>
                <a:spcPct val="100000"/>
              </a:lnSpc>
            </a:pPr>
            <a:endParaRPr lang="en-GB" sz="2000" b="1" spc="45" dirty="0">
              <a:solidFill>
                <a:srgbClr val="0033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7470" algn="ctr">
              <a:lnSpc>
                <a:spcPct val="100000"/>
              </a:lnSpc>
            </a:pPr>
            <a:endParaRPr lang="en-GB" sz="1400" b="1" spc="45" dirty="0">
              <a:solidFill>
                <a:srgbClr val="0033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7470" algn="ctr">
              <a:lnSpc>
                <a:spcPct val="100000"/>
              </a:lnSpc>
            </a:pPr>
            <a:endParaRPr lang="en-GB" sz="1400" b="1" spc="45" dirty="0">
              <a:solidFill>
                <a:srgbClr val="0033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7470" algn="ctr">
              <a:lnSpc>
                <a:spcPct val="100000"/>
              </a:lnSpc>
            </a:pPr>
            <a:endParaRPr lang="en-GB" sz="1400" b="1" spc="45" dirty="0">
              <a:solidFill>
                <a:srgbClr val="0033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7470" algn="ctr">
              <a:lnSpc>
                <a:spcPct val="100000"/>
              </a:lnSpc>
            </a:pPr>
            <a:endParaRPr lang="en-GB" sz="1400" b="1" spc="45" dirty="0">
              <a:solidFill>
                <a:srgbClr val="0033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0" y="5961112"/>
            <a:ext cx="6858000" cy="0"/>
          </a:xfrm>
          <a:prstGeom prst="line">
            <a:avLst/>
          </a:prstGeom>
          <a:ln w="127000">
            <a:solidFill>
              <a:srgbClr val="00338E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030972" y="9240298"/>
            <a:ext cx="23622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900" b="1" dirty="0">
                <a:solidFill>
                  <a:srgbClr val="0033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www.ciht.org.uk/neandc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6511" y="1392949"/>
            <a:ext cx="3996986" cy="1686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8145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402779" y="410954"/>
            <a:ext cx="3227084" cy="365334"/>
          </a:xfrm>
          <a:prstGeom prst="rect">
            <a:avLst/>
          </a:prstGeom>
          <a:solidFill>
            <a:srgbClr val="0033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21" name="Group 20"/>
          <p:cNvGrpSpPr/>
          <p:nvPr/>
        </p:nvGrpSpPr>
        <p:grpSpPr>
          <a:xfrm>
            <a:off x="333375" y="415925"/>
            <a:ext cx="890588" cy="9145588"/>
            <a:chOff x="333375" y="415925"/>
            <a:chExt cx="890588" cy="9145588"/>
          </a:xfrm>
        </p:grpSpPr>
        <p:sp>
          <p:nvSpPr>
            <p:cNvPr id="29" name="Arc 10"/>
            <p:cNvSpPr>
              <a:spLocks/>
            </p:cNvSpPr>
            <p:nvPr/>
          </p:nvSpPr>
          <p:spPr bwMode="auto">
            <a:xfrm rot="-5400000">
              <a:off x="300037" y="449263"/>
              <a:ext cx="936625" cy="869950"/>
            </a:xfrm>
            <a:custGeom>
              <a:avLst/>
              <a:gdLst>
                <a:gd name="T0" fmla="*/ 0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solidFill>
              <a:srgbClr val="00338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495093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/>
            </a:p>
          </p:txBody>
        </p:sp>
        <p:sp>
          <p:nvSpPr>
            <p:cNvPr id="30" name="Arc 11"/>
            <p:cNvSpPr>
              <a:spLocks/>
            </p:cNvSpPr>
            <p:nvPr/>
          </p:nvSpPr>
          <p:spPr bwMode="auto">
            <a:xfrm rot="-5400000">
              <a:off x="587375" y="738188"/>
              <a:ext cx="584200" cy="660400"/>
            </a:xfrm>
            <a:custGeom>
              <a:avLst/>
              <a:gdLst>
                <a:gd name="T0" fmla="*/ 0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/>
            </a:p>
          </p:txBody>
        </p:sp>
        <p:sp>
          <p:nvSpPr>
            <p:cNvPr id="31" name="Rectangle 17"/>
            <p:cNvSpPr>
              <a:spLocks noChangeArrowheads="1"/>
            </p:cNvSpPr>
            <p:nvPr/>
          </p:nvSpPr>
          <p:spPr bwMode="auto">
            <a:xfrm>
              <a:off x="333375" y="1352550"/>
              <a:ext cx="215900" cy="8208963"/>
            </a:xfrm>
            <a:prstGeom prst="rect">
              <a:avLst/>
            </a:prstGeom>
            <a:solidFill>
              <a:srgbClr val="00338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32" name="Arc 18"/>
            <p:cNvSpPr>
              <a:spLocks/>
            </p:cNvSpPr>
            <p:nvPr/>
          </p:nvSpPr>
          <p:spPr bwMode="auto">
            <a:xfrm rot="-5400000">
              <a:off x="696119" y="845344"/>
              <a:ext cx="503237" cy="511175"/>
            </a:xfrm>
            <a:custGeom>
              <a:avLst/>
              <a:gdLst>
                <a:gd name="T0" fmla="*/ 0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solidFill>
              <a:srgbClr val="0098A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495093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/>
            </a:p>
          </p:txBody>
        </p:sp>
        <p:sp>
          <p:nvSpPr>
            <p:cNvPr id="33" name="Arc 19"/>
            <p:cNvSpPr>
              <a:spLocks/>
            </p:cNvSpPr>
            <p:nvPr/>
          </p:nvSpPr>
          <p:spPr bwMode="auto">
            <a:xfrm rot="-5400000">
              <a:off x="770731" y="913607"/>
              <a:ext cx="517525" cy="388938"/>
            </a:xfrm>
            <a:custGeom>
              <a:avLst/>
              <a:gdLst>
                <a:gd name="T0" fmla="*/ 0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/>
            </a:p>
          </p:txBody>
        </p:sp>
        <p:sp>
          <p:nvSpPr>
            <p:cNvPr id="34" name="Rectangle 20"/>
            <p:cNvSpPr>
              <a:spLocks noChangeArrowheads="1"/>
            </p:cNvSpPr>
            <p:nvPr/>
          </p:nvSpPr>
          <p:spPr bwMode="auto">
            <a:xfrm>
              <a:off x="692150" y="1352550"/>
              <a:ext cx="144463" cy="8208963"/>
            </a:xfrm>
            <a:prstGeom prst="rect">
              <a:avLst/>
            </a:prstGeom>
            <a:solidFill>
              <a:srgbClr val="0098A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35" name="Rectangle 22"/>
            <p:cNvSpPr>
              <a:spLocks noChangeArrowheads="1"/>
            </p:cNvSpPr>
            <p:nvPr/>
          </p:nvSpPr>
          <p:spPr bwMode="auto">
            <a:xfrm flipV="1">
              <a:off x="549275" y="1352550"/>
              <a:ext cx="139700" cy="82089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</p:grpSp>
      <p:sp>
        <p:nvSpPr>
          <p:cNvPr id="36" name="Text Box 28"/>
          <p:cNvSpPr txBox="1">
            <a:spLocks noChangeArrowheads="1"/>
          </p:cNvSpPr>
          <p:nvPr/>
        </p:nvSpPr>
        <p:spPr bwMode="auto">
          <a:xfrm>
            <a:off x="1029610" y="1337846"/>
            <a:ext cx="557582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77470">
              <a:lnSpc>
                <a:spcPct val="100000"/>
              </a:lnSpc>
            </a:pPr>
            <a:r>
              <a:rPr lang="en-GB" sz="1600" b="1" spc="45" dirty="0">
                <a:solidFill>
                  <a:srgbClr val="0033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North East &amp; Cumbria Region Annual Awards 2022</a:t>
            </a:r>
          </a:p>
        </p:txBody>
      </p:sp>
      <p:sp>
        <p:nvSpPr>
          <p:cNvPr id="37" name="Line 33"/>
          <p:cNvSpPr>
            <a:spLocks noChangeShapeType="1"/>
          </p:cNvSpPr>
          <p:nvPr/>
        </p:nvSpPr>
        <p:spPr bwMode="auto">
          <a:xfrm flipV="1">
            <a:off x="1177529" y="2102208"/>
            <a:ext cx="5691692" cy="6749"/>
          </a:xfrm>
          <a:prstGeom prst="line">
            <a:avLst/>
          </a:prstGeom>
          <a:ln w="127000">
            <a:solidFill>
              <a:srgbClr val="00338E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GB" dirty="0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052" y="410954"/>
            <a:ext cx="1800000" cy="760441"/>
          </a:xfrm>
          <a:prstGeom prst="rect">
            <a:avLst/>
          </a:prstGeom>
        </p:spPr>
      </p:pic>
      <p:sp>
        <p:nvSpPr>
          <p:cNvPr id="23" name="Rectangle 1"/>
          <p:cNvSpPr>
            <a:spLocks noChangeArrowheads="1"/>
          </p:cNvSpPr>
          <p:nvPr/>
        </p:nvSpPr>
        <p:spPr bwMode="auto">
          <a:xfrm>
            <a:off x="1143002" y="2213729"/>
            <a:ext cx="5434012" cy="26314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286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indent="0" algn="just"/>
            <a:r>
              <a:rPr lang="en-GB" alt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The CIHT North East &amp; Cumbria Region Annual Awards celebrate the very best that the region can offer across all areas of highways and transportation. </a:t>
            </a:r>
          </a:p>
          <a:p>
            <a:pPr marL="0" indent="0" algn="just"/>
            <a:endParaRPr lang="en-GB" altLang="en-US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/>
            <a:r>
              <a:rPr lang="en-GB" alt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The CIHT North East and Cumbria awards are open to everyone: members and non-members; small and large companies; public and private sector, the awards recognise the outstanding contribution the CIHT Region makes to all our lives.</a:t>
            </a:r>
          </a:p>
          <a:p>
            <a:pPr marL="0" indent="0" algn="just"/>
            <a:endParaRPr lang="en-GB" altLang="en-US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/>
            <a:r>
              <a:rPr lang="en-GB" altLang="en-US" sz="1100" dirty="0">
                <a:latin typeface="Arial" panose="020B0604020202020204" pitchFamily="34" charset="0"/>
                <a:cs typeface="Arial" panose="020B0604020202020204" pitchFamily="34" charset="0"/>
              </a:rPr>
              <a:t>The Sustainability Project of the Year Award is to recognise and encourage imaginative research, concepts and excellence within the highways and transportation industry where a marked positive benefit has been achieved in the North East &amp; Cumbria or been produced by people working in the area.</a:t>
            </a:r>
          </a:p>
          <a:p>
            <a:pPr marL="0" indent="0" algn="just"/>
            <a:endParaRPr lang="en-GB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/>
            <a:r>
              <a:rPr lang="en-GB" altLang="en-US" sz="1100" dirty="0">
                <a:latin typeface="Arial" panose="020B0604020202020204" pitchFamily="34" charset="0"/>
                <a:cs typeface="Arial" panose="020B0604020202020204" pitchFamily="34" charset="0"/>
              </a:rPr>
              <a:t>It can relate to design, construction, management, product development or any other facet of the industry and include projects of any size.</a:t>
            </a:r>
          </a:p>
        </p:txBody>
      </p:sp>
      <p:sp>
        <p:nvSpPr>
          <p:cNvPr id="24" name="Line 33"/>
          <p:cNvSpPr>
            <a:spLocks noChangeShapeType="1"/>
          </p:cNvSpPr>
          <p:nvPr/>
        </p:nvSpPr>
        <p:spPr bwMode="auto">
          <a:xfrm flipV="1">
            <a:off x="0" y="9554763"/>
            <a:ext cx="6869221" cy="6749"/>
          </a:xfrm>
          <a:prstGeom prst="line">
            <a:avLst/>
          </a:prstGeom>
          <a:ln w="127000">
            <a:solidFill>
              <a:srgbClr val="00338E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25" name="Text Box 28"/>
          <p:cNvSpPr txBox="1">
            <a:spLocks noChangeArrowheads="1"/>
          </p:cNvSpPr>
          <p:nvPr/>
        </p:nvSpPr>
        <p:spPr bwMode="auto">
          <a:xfrm>
            <a:off x="1029610" y="1667262"/>
            <a:ext cx="5093382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77470">
              <a:lnSpc>
                <a:spcPct val="100000"/>
              </a:lnSpc>
            </a:pPr>
            <a:r>
              <a:rPr lang="en-GB" sz="1400" b="1" spc="45" dirty="0">
                <a:solidFill>
                  <a:srgbClr val="0033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Sustainability Project of the Year Award – Entry Form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629863" y="410954"/>
            <a:ext cx="233073" cy="365334"/>
          </a:xfrm>
          <a:prstGeom prst="rect">
            <a:avLst/>
          </a:prstGeom>
          <a:solidFill>
            <a:srgbClr val="0033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6985500"/>
              </p:ext>
            </p:extLst>
          </p:nvPr>
        </p:nvGraphicFramePr>
        <p:xfrm>
          <a:off x="1217812" y="5020492"/>
          <a:ext cx="5434012" cy="44738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6098">
                  <a:extLst>
                    <a:ext uri="{9D8B030D-6E8A-4147-A177-3AD203B41FA5}">
                      <a16:colId xmlns:a16="http://schemas.microsoft.com/office/drawing/2014/main" val="195823337"/>
                    </a:ext>
                  </a:extLst>
                </a:gridCol>
                <a:gridCol w="1110702">
                  <a:extLst>
                    <a:ext uri="{9D8B030D-6E8A-4147-A177-3AD203B41FA5}">
                      <a16:colId xmlns:a16="http://schemas.microsoft.com/office/drawing/2014/main" val="1763186073"/>
                    </a:ext>
                  </a:extLst>
                </a:gridCol>
                <a:gridCol w="2847212">
                  <a:extLst>
                    <a:ext uri="{9D8B030D-6E8A-4147-A177-3AD203B41FA5}">
                      <a16:colId xmlns:a16="http://schemas.microsoft.com/office/drawing/2014/main" val="859410270"/>
                    </a:ext>
                  </a:extLst>
                </a:gridCol>
              </a:tblGrid>
              <a:tr h="35610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Project </a:t>
                      </a:r>
                      <a:r>
                        <a:rPr lang="en-GB" sz="1100" b="1" kern="1200" baseline="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title</a:t>
                      </a:r>
                      <a:endParaRPr lang="en-GB" sz="1100" b="1" kern="1200" dirty="0">
                        <a:solidFill>
                          <a:schemeClr val="lt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05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600596"/>
                  </a:ext>
                </a:extLst>
              </a:tr>
              <a:tr h="358593">
                <a:tc row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Project details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Location</a:t>
                      </a:r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9378585"/>
                  </a:ext>
                </a:extLst>
              </a:tr>
              <a:tr h="35859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Sector / Area</a:t>
                      </a:r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559313"/>
                  </a:ext>
                </a:extLst>
              </a:tr>
              <a:tr h="358593">
                <a:tc vMerge="1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kern="1200" dirty="0">
                        <a:solidFill>
                          <a:schemeClr val="lt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Client</a:t>
                      </a:r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8679738"/>
                  </a:ext>
                </a:extLst>
              </a:tr>
              <a:tr h="571198">
                <a:tc vMerge="1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kern="1200" dirty="0">
                        <a:solidFill>
                          <a:schemeClr val="lt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Aim of the project</a:t>
                      </a:r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6196362"/>
                  </a:ext>
                </a:extLst>
              </a:tr>
              <a:tr h="451603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Companies</a:t>
                      </a:r>
                      <a:r>
                        <a:rPr lang="en-GB" sz="1100" b="1" kern="1200" baseline="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Involved</a:t>
                      </a:r>
                      <a:endParaRPr lang="en-GB" sz="1100" b="1" kern="1200" dirty="0">
                        <a:solidFill>
                          <a:schemeClr val="lt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8891578"/>
                  </a:ext>
                </a:extLst>
              </a:tr>
              <a:tr h="358593">
                <a:tc row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Submitter’s details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Name</a:t>
                      </a:r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2151055"/>
                  </a:ext>
                </a:extLst>
              </a:tr>
              <a:tr h="35859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/>
                        <a:t>Position</a:t>
                      </a:r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7144598"/>
                  </a:ext>
                </a:extLst>
              </a:tr>
              <a:tr h="358593">
                <a:tc vMerge="1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kern="1200" dirty="0">
                        <a:solidFill>
                          <a:schemeClr val="lt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Organisation</a:t>
                      </a:r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0076969"/>
                  </a:ext>
                </a:extLst>
              </a:tr>
              <a:tr h="525616">
                <a:tc vMerge="1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kern="1200" dirty="0">
                        <a:solidFill>
                          <a:schemeClr val="lt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Address</a:t>
                      </a:r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6245402"/>
                  </a:ext>
                </a:extLst>
              </a:tr>
              <a:tr h="358593">
                <a:tc vMerge="1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kern="1200" dirty="0">
                        <a:solidFill>
                          <a:schemeClr val="lt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Email</a:t>
                      </a:r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36681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53730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 flipH="1">
            <a:off x="5658606" y="415924"/>
            <a:ext cx="890588" cy="9145588"/>
            <a:chOff x="333375" y="415925"/>
            <a:chExt cx="890588" cy="9145588"/>
          </a:xfrm>
        </p:grpSpPr>
        <p:sp>
          <p:nvSpPr>
            <p:cNvPr id="26" name="Arc 10"/>
            <p:cNvSpPr>
              <a:spLocks/>
            </p:cNvSpPr>
            <p:nvPr/>
          </p:nvSpPr>
          <p:spPr bwMode="auto">
            <a:xfrm rot="-5400000">
              <a:off x="300037" y="449263"/>
              <a:ext cx="936625" cy="869950"/>
            </a:xfrm>
            <a:custGeom>
              <a:avLst/>
              <a:gdLst>
                <a:gd name="T0" fmla="*/ 0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solidFill>
              <a:srgbClr val="00338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495093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/>
            </a:p>
          </p:txBody>
        </p:sp>
        <p:sp>
          <p:nvSpPr>
            <p:cNvPr id="27" name="Arc 11"/>
            <p:cNvSpPr>
              <a:spLocks/>
            </p:cNvSpPr>
            <p:nvPr/>
          </p:nvSpPr>
          <p:spPr bwMode="auto">
            <a:xfrm rot="-5400000">
              <a:off x="587375" y="738188"/>
              <a:ext cx="584200" cy="660400"/>
            </a:xfrm>
            <a:custGeom>
              <a:avLst/>
              <a:gdLst>
                <a:gd name="T0" fmla="*/ 0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/>
            </a:p>
          </p:txBody>
        </p:sp>
        <p:sp>
          <p:nvSpPr>
            <p:cNvPr id="28" name="Rectangle 17"/>
            <p:cNvSpPr>
              <a:spLocks noChangeArrowheads="1"/>
            </p:cNvSpPr>
            <p:nvPr/>
          </p:nvSpPr>
          <p:spPr bwMode="auto">
            <a:xfrm>
              <a:off x="333375" y="1352550"/>
              <a:ext cx="215900" cy="8208963"/>
            </a:xfrm>
            <a:prstGeom prst="rect">
              <a:avLst/>
            </a:prstGeom>
            <a:solidFill>
              <a:srgbClr val="00338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38" name="Arc 18"/>
            <p:cNvSpPr>
              <a:spLocks/>
            </p:cNvSpPr>
            <p:nvPr/>
          </p:nvSpPr>
          <p:spPr bwMode="auto">
            <a:xfrm rot="-5400000">
              <a:off x="696119" y="845344"/>
              <a:ext cx="503237" cy="511175"/>
            </a:xfrm>
            <a:custGeom>
              <a:avLst/>
              <a:gdLst>
                <a:gd name="T0" fmla="*/ 0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solidFill>
              <a:srgbClr val="0098A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495093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/>
            </a:p>
          </p:txBody>
        </p:sp>
        <p:sp>
          <p:nvSpPr>
            <p:cNvPr id="39" name="Arc 19"/>
            <p:cNvSpPr>
              <a:spLocks/>
            </p:cNvSpPr>
            <p:nvPr/>
          </p:nvSpPr>
          <p:spPr bwMode="auto">
            <a:xfrm rot="-5400000">
              <a:off x="770731" y="913607"/>
              <a:ext cx="517525" cy="388938"/>
            </a:xfrm>
            <a:custGeom>
              <a:avLst/>
              <a:gdLst>
                <a:gd name="T0" fmla="*/ 0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/>
            </a:p>
          </p:txBody>
        </p:sp>
        <p:sp>
          <p:nvSpPr>
            <p:cNvPr id="40" name="Rectangle 20"/>
            <p:cNvSpPr>
              <a:spLocks noChangeArrowheads="1"/>
            </p:cNvSpPr>
            <p:nvPr/>
          </p:nvSpPr>
          <p:spPr bwMode="auto">
            <a:xfrm>
              <a:off x="692150" y="1352550"/>
              <a:ext cx="144463" cy="8208963"/>
            </a:xfrm>
            <a:prstGeom prst="rect">
              <a:avLst/>
            </a:prstGeom>
            <a:solidFill>
              <a:srgbClr val="0098A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41" name="Rectangle 22"/>
            <p:cNvSpPr>
              <a:spLocks noChangeArrowheads="1"/>
            </p:cNvSpPr>
            <p:nvPr/>
          </p:nvSpPr>
          <p:spPr bwMode="auto">
            <a:xfrm flipV="1">
              <a:off x="549275" y="1352550"/>
              <a:ext cx="139700" cy="82089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</p:grpSp>
      <p:sp>
        <p:nvSpPr>
          <p:cNvPr id="6" name="Rectangle 5"/>
          <p:cNvSpPr/>
          <p:nvPr/>
        </p:nvSpPr>
        <p:spPr>
          <a:xfrm>
            <a:off x="0" y="410953"/>
            <a:ext cx="5679244" cy="365334"/>
          </a:xfrm>
          <a:prstGeom prst="rect">
            <a:avLst/>
          </a:prstGeom>
          <a:solidFill>
            <a:srgbClr val="0033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rgbClr val="00338E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125242" y="466552"/>
            <a:ext cx="23622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www.ciht.org.uk/neandc</a:t>
            </a:r>
          </a:p>
        </p:txBody>
      </p:sp>
      <p:sp>
        <p:nvSpPr>
          <p:cNvPr id="24" name="Line 33"/>
          <p:cNvSpPr>
            <a:spLocks noChangeShapeType="1"/>
          </p:cNvSpPr>
          <p:nvPr/>
        </p:nvSpPr>
        <p:spPr bwMode="auto">
          <a:xfrm flipV="1">
            <a:off x="0" y="9554763"/>
            <a:ext cx="6869221" cy="6749"/>
          </a:xfrm>
          <a:prstGeom prst="line">
            <a:avLst/>
          </a:prstGeom>
          <a:ln w="127000">
            <a:solidFill>
              <a:srgbClr val="00338E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31" name="Text Box 28"/>
          <p:cNvSpPr txBox="1">
            <a:spLocks noChangeArrowheads="1"/>
          </p:cNvSpPr>
          <p:nvPr/>
        </p:nvSpPr>
        <p:spPr bwMode="auto">
          <a:xfrm>
            <a:off x="202368" y="1351547"/>
            <a:ext cx="557582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77470">
              <a:lnSpc>
                <a:spcPct val="100000"/>
              </a:lnSpc>
            </a:pPr>
            <a:r>
              <a:rPr lang="en-GB" sz="1600" b="1" spc="45" dirty="0">
                <a:solidFill>
                  <a:srgbClr val="0033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North East &amp; Cumbria Region Annual Awards 2022</a:t>
            </a:r>
          </a:p>
        </p:txBody>
      </p:sp>
      <p:sp>
        <p:nvSpPr>
          <p:cNvPr id="32" name="Line 33"/>
          <p:cNvSpPr>
            <a:spLocks noChangeShapeType="1"/>
          </p:cNvSpPr>
          <p:nvPr/>
        </p:nvSpPr>
        <p:spPr bwMode="auto">
          <a:xfrm flipV="1">
            <a:off x="-18798" y="2116532"/>
            <a:ext cx="5691692" cy="6749"/>
          </a:xfrm>
          <a:prstGeom prst="line">
            <a:avLst/>
          </a:prstGeom>
          <a:ln w="127000">
            <a:solidFill>
              <a:srgbClr val="00338E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33" name="Text Box 28"/>
          <p:cNvSpPr txBox="1">
            <a:spLocks noChangeArrowheads="1"/>
          </p:cNvSpPr>
          <p:nvPr/>
        </p:nvSpPr>
        <p:spPr bwMode="auto">
          <a:xfrm>
            <a:off x="203781" y="1602369"/>
            <a:ext cx="560881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77470">
              <a:lnSpc>
                <a:spcPct val="100000"/>
              </a:lnSpc>
            </a:pPr>
            <a:r>
              <a:rPr lang="en-GB" sz="1400" b="1" spc="45" dirty="0">
                <a:solidFill>
                  <a:srgbClr val="0033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Sustainability Project of the Year Award – Entry Form</a:t>
            </a:r>
          </a:p>
        </p:txBody>
      </p:sp>
      <p:graphicFrame>
        <p:nvGraphicFramePr>
          <p:cNvPr id="35" name="Table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7238486"/>
              </p:ext>
            </p:extLst>
          </p:nvPr>
        </p:nvGraphicFramePr>
        <p:xfrm>
          <a:off x="388503" y="2290885"/>
          <a:ext cx="5284391" cy="72860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4391">
                  <a:extLst>
                    <a:ext uri="{9D8B030D-6E8A-4147-A177-3AD203B41FA5}">
                      <a16:colId xmlns:a16="http://schemas.microsoft.com/office/drawing/2014/main" val="195823337"/>
                    </a:ext>
                  </a:extLst>
                </a:gridCol>
              </a:tblGrid>
              <a:tr h="40151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Why is your project</a:t>
                      </a:r>
                      <a:r>
                        <a:rPr lang="en-GB" sz="1100" b="1" kern="1200" baseline="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deserving of the Sustainability Project of the Year Award?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b="1" kern="1200" baseline="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(maximum 500 words – Supporting images /  pictures / plans can be attached to this submission)</a:t>
                      </a:r>
                      <a:endParaRPr lang="en-GB" sz="800" b="1" kern="1200" dirty="0">
                        <a:solidFill>
                          <a:schemeClr val="lt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600596"/>
                  </a:ext>
                </a:extLst>
              </a:tr>
              <a:tr h="732073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Consider:</a:t>
                      </a:r>
                      <a:r>
                        <a:rPr lang="en-GB" sz="800" b="1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Enterprise and ingenuity in the current climate crisis; A project that has overcome challenges to continue operation and/or implementation; Performance measures; Wider implementation potential; Benefit to the innovator, and; Cost benefit (if applicable). The submission will be judged against the following criteria (equal weighting to all categories) – innovation, sustainability and environmental considerations, social and local community benefits and cost effectiveness.  </a:t>
                      </a:r>
                      <a:endParaRPr lang="en-GB" sz="8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1479444"/>
                  </a:ext>
                </a:extLst>
              </a:tr>
              <a:tr h="5900245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88915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4173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402779" y="410953"/>
            <a:ext cx="3227084" cy="365333"/>
          </a:xfrm>
          <a:prstGeom prst="rect">
            <a:avLst/>
          </a:prstGeom>
          <a:solidFill>
            <a:srgbClr val="0033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4114800" y="1216968"/>
            <a:ext cx="23622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9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www.ciht.org.uk/ne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333375" y="415925"/>
            <a:ext cx="890588" cy="9145588"/>
            <a:chOff x="333375" y="415925"/>
            <a:chExt cx="890588" cy="9145588"/>
          </a:xfrm>
        </p:grpSpPr>
        <p:sp>
          <p:nvSpPr>
            <p:cNvPr id="29" name="Arc 10"/>
            <p:cNvSpPr>
              <a:spLocks/>
            </p:cNvSpPr>
            <p:nvPr/>
          </p:nvSpPr>
          <p:spPr bwMode="auto">
            <a:xfrm rot="-5400000">
              <a:off x="300037" y="449263"/>
              <a:ext cx="936625" cy="869950"/>
            </a:xfrm>
            <a:custGeom>
              <a:avLst/>
              <a:gdLst>
                <a:gd name="T0" fmla="*/ 0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solidFill>
              <a:srgbClr val="00338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495093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/>
            </a:p>
          </p:txBody>
        </p:sp>
        <p:sp>
          <p:nvSpPr>
            <p:cNvPr id="30" name="Arc 11"/>
            <p:cNvSpPr>
              <a:spLocks/>
            </p:cNvSpPr>
            <p:nvPr/>
          </p:nvSpPr>
          <p:spPr bwMode="auto">
            <a:xfrm rot="-5400000">
              <a:off x="587375" y="738188"/>
              <a:ext cx="584200" cy="660400"/>
            </a:xfrm>
            <a:custGeom>
              <a:avLst/>
              <a:gdLst>
                <a:gd name="T0" fmla="*/ 0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/>
            </a:p>
          </p:txBody>
        </p:sp>
        <p:sp>
          <p:nvSpPr>
            <p:cNvPr id="31" name="Rectangle 17"/>
            <p:cNvSpPr>
              <a:spLocks noChangeArrowheads="1"/>
            </p:cNvSpPr>
            <p:nvPr/>
          </p:nvSpPr>
          <p:spPr bwMode="auto">
            <a:xfrm>
              <a:off x="333375" y="1352550"/>
              <a:ext cx="215900" cy="8208963"/>
            </a:xfrm>
            <a:prstGeom prst="rect">
              <a:avLst/>
            </a:prstGeom>
            <a:solidFill>
              <a:srgbClr val="00338E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32" name="Arc 18"/>
            <p:cNvSpPr>
              <a:spLocks/>
            </p:cNvSpPr>
            <p:nvPr/>
          </p:nvSpPr>
          <p:spPr bwMode="auto">
            <a:xfrm rot="-5400000">
              <a:off x="696119" y="845344"/>
              <a:ext cx="503237" cy="511175"/>
            </a:xfrm>
            <a:custGeom>
              <a:avLst/>
              <a:gdLst>
                <a:gd name="T0" fmla="*/ 0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solidFill>
              <a:srgbClr val="0098A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495093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/>
            </a:p>
          </p:txBody>
        </p:sp>
        <p:sp>
          <p:nvSpPr>
            <p:cNvPr id="33" name="Arc 19"/>
            <p:cNvSpPr>
              <a:spLocks/>
            </p:cNvSpPr>
            <p:nvPr/>
          </p:nvSpPr>
          <p:spPr bwMode="auto">
            <a:xfrm rot="-5400000">
              <a:off x="770731" y="913607"/>
              <a:ext cx="517525" cy="388938"/>
            </a:xfrm>
            <a:custGeom>
              <a:avLst/>
              <a:gdLst>
                <a:gd name="T0" fmla="*/ 0 w 21600"/>
                <a:gd name="T1" fmla="*/ 0 h 21600"/>
                <a:gd name="T2" fmla="*/ 2147483647 w 21600"/>
                <a:gd name="T3" fmla="*/ 2147483647 h 21600"/>
                <a:gd name="T4" fmla="*/ 0 w 21600"/>
                <a:gd name="T5" fmla="*/ 2147483647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 dirty="0"/>
            </a:p>
          </p:txBody>
        </p:sp>
        <p:sp>
          <p:nvSpPr>
            <p:cNvPr id="34" name="Rectangle 20"/>
            <p:cNvSpPr>
              <a:spLocks noChangeArrowheads="1"/>
            </p:cNvSpPr>
            <p:nvPr/>
          </p:nvSpPr>
          <p:spPr bwMode="auto">
            <a:xfrm>
              <a:off x="692150" y="1352550"/>
              <a:ext cx="144463" cy="8208963"/>
            </a:xfrm>
            <a:prstGeom prst="rect">
              <a:avLst/>
            </a:prstGeom>
            <a:solidFill>
              <a:srgbClr val="0098AA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  <p:sp>
          <p:nvSpPr>
            <p:cNvPr id="35" name="Rectangle 22"/>
            <p:cNvSpPr>
              <a:spLocks noChangeArrowheads="1"/>
            </p:cNvSpPr>
            <p:nvPr/>
          </p:nvSpPr>
          <p:spPr bwMode="auto">
            <a:xfrm flipV="1">
              <a:off x="549275" y="1352550"/>
              <a:ext cx="139700" cy="82089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 dirty="0"/>
            </a:p>
          </p:txBody>
        </p:sp>
      </p:grpSp>
      <p:pic>
        <p:nvPicPr>
          <p:cNvPr id="22" name="Picture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052" y="410954"/>
            <a:ext cx="1800000" cy="760441"/>
          </a:xfrm>
          <a:prstGeom prst="rect">
            <a:avLst/>
          </a:prstGeom>
        </p:spPr>
      </p:pic>
      <p:sp>
        <p:nvSpPr>
          <p:cNvPr id="20" name="Text Box 28"/>
          <p:cNvSpPr txBox="1">
            <a:spLocks noChangeArrowheads="1"/>
          </p:cNvSpPr>
          <p:nvPr/>
        </p:nvSpPr>
        <p:spPr bwMode="auto">
          <a:xfrm>
            <a:off x="1004589" y="1362651"/>
            <a:ext cx="557582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77470">
              <a:lnSpc>
                <a:spcPct val="100000"/>
              </a:lnSpc>
            </a:pPr>
            <a:r>
              <a:rPr lang="en-GB" sz="1600" b="1" spc="45" dirty="0">
                <a:solidFill>
                  <a:srgbClr val="0033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North East &amp; Cumbria Region Annual Awards 2022</a:t>
            </a:r>
          </a:p>
        </p:txBody>
      </p:sp>
      <p:sp>
        <p:nvSpPr>
          <p:cNvPr id="26" name="Line 33"/>
          <p:cNvSpPr>
            <a:spLocks noChangeShapeType="1"/>
          </p:cNvSpPr>
          <p:nvPr/>
        </p:nvSpPr>
        <p:spPr bwMode="auto">
          <a:xfrm flipV="1">
            <a:off x="1158917" y="2125420"/>
            <a:ext cx="5691692" cy="6749"/>
          </a:xfrm>
          <a:prstGeom prst="line">
            <a:avLst/>
          </a:prstGeom>
          <a:ln w="127000">
            <a:solidFill>
              <a:srgbClr val="00338E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27" name="Text Box 28"/>
          <p:cNvSpPr txBox="1">
            <a:spLocks noChangeArrowheads="1"/>
          </p:cNvSpPr>
          <p:nvPr/>
        </p:nvSpPr>
        <p:spPr bwMode="auto">
          <a:xfrm>
            <a:off x="1004589" y="1677611"/>
            <a:ext cx="5093382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77470">
              <a:lnSpc>
                <a:spcPct val="100000"/>
              </a:lnSpc>
            </a:pPr>
            <a:r>
              <a:rPr lang="en-GB" sz="1400" b="1" spc="45" dirty="0">
                <a:solidFill>
                  <a:srgbClr val="0033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Sustainability Project of the Year Award – Entry Form</a:t>
            </a:r>
          </a:p>
        </p:txBody>
      </p:sp>
      <p:sp>
        <p:nvSpPr>
          <p:cNvPr id="41" name="Rectangle 40"/>
          <p:cNvSpPr/>
          <p:nvPr/>
        </p:nvSpPr>
        <p:spPr>
          <a:xfrm>
            <a:off x="6629863" y="410954"/>
            <a:ext cx="228137" cy="365334"/>
          </a:xfrm>
          <a:prstGeom prst="rect">
            <a:avLst/>
          </a:prstGeom>
          <a:solidFill>
            <a:srgbClr val="0033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aphicFrame>
        <p:nvGraphicFramePr>
          <p:cNvPr id="43" name="Table 4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614009310"/>
              </p:ext>
            </p:extLst>
          </p:nvPr>
        </p:nvGraphicFramePr>
        <p:xfrm>
          <a:off x="1158205" y="2326937"/>
          <a:ext cx="5284391" cy="32339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4391">
                  <a:extLst>
                    <a:ext uri="{9D8B030D-6E8A-4147-A177-3AD203B41FA5}">
                      <a16:colId xmlns:a16="http://schemas.microsoft.com/office/drawing/2014/main" val="195823337"/>
                    </a:ext>
                  </a:extLst>
                </a:gridCol>
              </a:tblGrid>
              <a:tr h="28578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 you have an independent</a:t>
                      </a:r>
                      <a:r>
                        <a:rPr lang="en-GB" sz="1100" b="1" kern="1200" baseline="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endorsement? If so, please provide 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b="1" kern="1200" baseline="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(maximum 100 words)</a:t>
                      </a:r>
                      <a:endParaRPr lang="en-GB" sz="800" b="1" kern="1200" dirty="0">
                        <a:solidFill>
                          <a:schemeClr val="lt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9600596"/>
                  </a:ext>
                </a:extLst>
              </a:tr>
              <a:tr h="396067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For example, an endorsement</a:t>
                      </a:r>
                      <a:r>
                        <a:rPr lang="en-GB" sz="800" b="1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can be from a client who can provide an additional professional recommendation for the project over and above the submitter.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800" b="1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Please p</a:t>
                      </a:r>
                      <a:r>
                        <a:rPr lang="en-GB" sz="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rovide the endorsement</a:t>
                      </a:r>
                      <a:r>
                        <a:rPr lang="en-GB" sz="800" b="1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below, as well as the details of the endorser.</a:t>
                      </a:r>
                      <a:endParaRPr lang="en-GB" sz="8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1479444"/>
                  </a:ext>
                </a:extLst>
              </a:tr>
              <a:tr h="2321279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1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8891578"/>
                  </a:ext>
                </a:extLst>
              </a:tr>
            </a:tbl>
          </a:graphicData>
        </a:graphic>
      </p:graphicFrame>
      <p:sp>
        <p:nvSpPr>
          <p:cNvPr id="44" name="Line 33"/>
          <p:cNvSpPr>
            <a:spLocks noChangeShapeType="1"/>
          </p:cNvSpPr>
          <p:nvPr/>
        </p:nvSpPr>
        <p:spPr bwMode="auto">
          <a:xfrm flipV="1">
            <a:off x="0" y="9554763"/>
            <a:ext cx="6869221" cy="6749"/>
          </a:xfrm>
          <a:prstGeom prst="line">
            <a:avLst/>
          </a:prstGeom>
          <a:ln w="127000">
            <a:solidFill>
              <a:srgbClr val="00338E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47" name="Rectangle 1"/>
          <p:cNvSpPr>
            <a:spLocks noChangeArrowheads="1"/>
          </p:cNvSpPr>
          <p:nvPr/>
        </p:nvSpPr>
        <p:spPr bwMode="auto">
          <a:xfrm>
            <a:off x="1083394" y="6524264"/>
            <a:ext cx="5434012" cy="16542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286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indent="0" algn="just"/>
            <a:r>
              <a:rPr lang="en-GB" altLang="en-US" sz="1100" dirty="0">
                <a:latin typeface="Arial" panose="020B0604020202020204" pitchFamily="34" charset="0"/>
                <a:cs typeface="Arial" panose="020B0604020202020204" pitchFamily="34" charset="0"/>
              </a:rPr>
              <a:t>Awards entries can be submitted until </a:t>
            </a:r>
            <a:r>
              <a:rPr lang="en-GB" alt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11 October 2022 </a:t>
            </a:r>
            <a:r>
              <a:rPr lang="en-GB" altLang="en-US" sz="1100" dirty="0">
                <a:latin typeface="Arial" panose="020B0604020202020204" pitchFamily="34" charset="0"/>
                <a:cs typeface="Arial" panose="020B0604020202020204" pitchFamily="34" charset="0"/>
              </a:rPr>
              <a:t>by emailing them to </a:t>
            </a:r>
            <a:r>
              <a:rPr lang="en-GB" altLang="en-US" sz="105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northeastandcumbria@ciht.org.uk</a:t>
            </a:r>
            <a:r>
              <a:rPr lang="en-GB" altLang="en-US" sz="1050" dirty="0">
                <a:latin typeface="Arial" panose="020B0604020202020204" pitchFamily="34" charset="0"/>
                <a:cs typeface="Arial" panose="020B0604020202020204" pitchFamily="34" charset="0"/>
              </a:rPr>
              <a:t> under the subject header of ‘CIHT Regional Awards’.</a:t>
            </a:r>
          </a:p>
          <a:p>
            <a:pPr marL="0" indent="0" algn="just"/>
            <a:endParaRPr lang="en-GB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/>
            <a:r>
              <a:rPr lang="en-GB" altLang="en-US" sz="1100" dirty="0">
                <a:latin typeface="Arial" panose="020B0604020202020204" pitchFamily="34" charset="0"/>
                <a:cs typeface="Arial" panose="020B0604020202020204" pitchFamily="34" charset="0"/>
              </a:rPr>
              <a:t>The award winners will be announced on 27 October 2022 at the Annual Awards Dinner at the Crowne Plaza Hotel, Newcastle.   </a:t>
            </a:r>
          </a:p>
          <a:p>
            <a:pPr marL="0" indent="0" algn="just"/>
            <a:endParaRPr lang="en-GB" alt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/>
            <a:r>
              <a:rPr lang="en-GB" altLang="en-US" sz="1100" dirty="0">
                <a:latin typeface="Arial" panose="020B0604020202020204" pitchFamily="34" charset="0"/>
                <a:cs typeface="Arial" panose="020B0604020202020204" pitchFamily="34" charset="0"/>
              </a:rPr>
              <a:t>All entries will be listed on the CIHT website and email newsletter. </a:t>
            </a:r>
          </a:p>
          <a:p>
            <a:pPr marL="0" indent="0" algn="just"/>
            <a:r>
              <a:rPr lang="en-GB" sz="1100" dirty="0"/>
              <a:t>	</a:t>
            </a:r>
          </a:p>
          <a:p>
            <a:pPr marL="0" indent="0" algn="just"/>
            <a:r>
              <a:rPr lang="en-GB" altLang="en-US" sz="1400" b="1" dirty="0">
                <a:solidFill>
                  <a:srgbClr val="0033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 for your entry and your involvement with the CIHT.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1494342"/>
              </p:ext>
            </p:extLst>
          </p:nvPr>
        </p:nvGraphicFramePr>
        <p:xfrm>
          <a:off x="1158205" y="5234451"/>
          <a:ext cx="5284392" cy="12585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0675">
                  <a:extLst>
                    <a:ext uri="{9D8B030D-6E8A-4147-A177-3AD203B41FA5}">
                      <a16:colId xmlns:a16="http://schemas.microsoft.com/office/drawing/2014/main" val="164002406"/>
                    </a:ext>
                  </a:extLst>
                </a:gridCol>
                <a:gridCol w="2170761">
                  <a:extLst>
                    <a:ext uri="{9D8B030D-6E8A-4147-A177-3AD203B41FA5}">
                      <a16:colId xmlns:a16="http://schemas.microsoft.com/office/drawing/2014/main" val="802085359"/>
                    </a:ext>
                  </a:extLst>
                </a:gridCol>
                <a:gridCol w="493535">
                  <a:extLst>
                    <a:ext uri="{9D8B030D-6E8A-4147-A177-3AD203B41FA5}">
                      <a16:colId xmlns:a16="http://schemas.microsoft.com/office/drawing/2014/main" val="3772347469"/>
                    </a:ext>
                  </a:extLst>
                </a:gridCol>
                <a:gridCol w="1429421">
                  <a:extLst>
                    <a:ext uri="{9D8B030D-6E8A-4147-A177-3AD203B41FA5}">
                      <a16:colId xmlns:a16="http://schemas.microsoft.com/office/drawing/2014/main" val="3651334222"/>
                    </a:ext>
                  </a:extLst>
                </a:gridCol>
              </a:tblGrid>
              <a:tr h="13321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Submitter’s signature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Date</a:t>
                      </a:r>
                    </a:p>
                  </a:txBody>
                  <a:tcPr anchor="ctr">
                    <a:solidFill>
                      <a:srgbClr val="00338E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2639941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 agree to the General Guidelines and Data Protection Notices posted on the CIHT region website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9482964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b="1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 am submitting additional supporting</a:t>
                      </a:r>
                      <a:r>
                        <a:rPr lang="en-GB" sz="1000" b="1" kern="1200" baseline="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information </a:t>
                      </a:r>
                      <a:endParaRPr lang="en-GB" sz="1000" b="1" kern="1200" dirty="0">
                        <a:solidFill>
                          <a:schemeClr val="lt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5338075"/>
                  </a:ext>
                </a:extLst>
              </a:tr>
            </a:tbl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4155206" y="9585834"/>
            <a:ext cx="23622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900" b="1" dirty="0">
                <a:solidFill>
                  <a:srgbClr val="0033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www.ciht.org.uk/neandc</a:t>
            </a:r>
          </a:p>
        </p:txBody>
      </p:sp>
    </p:spTree>
    <p:extLst>
      <p:ext uri="{BB962C8B-B14F-4D97-AF65-F5344CB8AC3E}">
        <p14:creationId xmlns:p14="http://schemas.microsoft.com/office/powerpoint/2010/main" val="193106873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8483ED06C0548B90174250CB3107D" ma:contentTypeVersion="13" ma:contentTypeDescription="Create a new document." ma:contentTypeScope="" ma:versionID="ce52ec45b5b5ec489182d56e7092fee0">
  <xsd:schema xmlns:xsd="http://www.w3.org/2001/XMLSchema" xmlns:xs="http://www.w3.org/2001/XMLSchema" xmlns:p="http://schemas.microsoft.com/office/2006/metadata/properties" xmlns:ns3="bdb01c88-af54-46ef-8b38-c11759485684" xmlns:ns4="43bcb968-bace-442f-a65f-908538f58f8c" targetNamespace="http://schemas.microsoft.com/office/2006/metadata/properties" ma:root="true" ma:fieldsID="ca86649c826000382775c56607538936" ns3:_="" ns4:_="">
    <xsd:import namespace="bdb01c88-af54-46ef-8b38-c11759485684"/>
    <xsd:import namespace="43bcb968-bace-442f-a65f-908538f58f8c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ServiceLocation" minOccurs="0"/>
                <xsd:element ref="ns4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b01c88-af54-46ef-8b38-c1175948568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bcb968-bace-442f-a65f-908538f58f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5F3667D-78FB-44F4-AC88-253D34D07E7C}">
  <ds:schemaRefs>
    <ds:schemaRef ds:uri="http://schemas.microsoft.com/office/infopath/2007/PartnerControls"/>
    <ds:schemaRef ds:uri="http://purl.org/dc/elements/1.1/"/>
    <ds:schemaRef ds:uri="bdb01c88-af54-46ef-8b38-c11759485684"/>
    <ds:schemaRef ds:uri="http://schemas.microsoft.com/office/2006/metadata/properties"/>
    <ds:schemaRef ds:uri="http://purl.org/dc/terms/"/>
    <ds:schemaRef ds:uri="43bcb968-bace-442f-a65f-908538f58f8c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7CC5EC2-74D9-4F77-BEF7-33FAA9413F9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44578C8-88AA-446F-BFCF-C37563F681C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db01c88-af54-46ef-8b38-c11759485684"/>
    <ds:schemaRef ds:uri="43bcb968-bace-442f-a65f-908538f58f8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552</Words>
  <Application>Microsoft Office PowerPoint</Application>
  <PresentationFormat>A4 Paper (210x297 mm)</PresentationFormat>
  <Paragraphs>67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Company>Jacobs UK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downere</dc:creator>
  <cp:lastModifiedBy>Katie Powell | CIHT</cp:lastModifiedBy>
  <cp:revision>232</cp:revision>
  <cp:lastPrinted>2020-10-21T18:33:16Z</cp:lastPrinted>
  <dcterms:created xsi:type="dcterms:W3CDTF">2012-12-05T09:47:12Z</dcterms:created>
  <dcterms:modified xsi:type="dcterms:W3CDTF">2022-09-29T10:01:00Z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0x01010079F8483ED06C0548B90174250CB3107D</vt:lpwstr>
  </property>
  <property fmtid="{D5CDD505-2E9C-101B-9397-08002B2CF9AE}" pid="3" name="MSIP_Label_82fa3fd3-029b-403d-91b4-1dc930cb0e60_Enabled">
    <vt:lpwstr>true</vt:lpwstr>
  </property>
  <property fmtid="{D5CDD505-2E9C-101B-9397-08002B2CF9AE}" pid="4" name="MSIP_Label_82fa3fd3-029b-403d-91b4-1dc930cb0e60_SetDate">
    <vt:lpwstr>2020-10-21T22:10:25Z</vt:lpwstr>
  </property>
  <property fmtid="{D5CDD505-2E9C-101B-9397-08002B2CF9AE}" pid="5" name="MSIP_Label_82fa3fd3-029b-403d-91b4-1dc930cb0e60_Method">
    <vt:lpwstr>Standard</vt:lpwstr>
  </property>
  <property fmtid="{D5CDD505-2E9C-101B-9397-08002B2CF9AE}" pid="6" name="MSIP_Label_82fa3fd3-029b-403d-91b4-1dc930cb0e60_Name">
    <vt:lpwstr>82fa3fd3-029b-403d-91b4-1dc930cb0e60</vt:lpwstr>
  </property>
  <property fmtid="{D5CDD505-2E9C-101B-9397-08002B2CF9AE}" pid="7" name="MSIP_Label_82fa3fd3-029b-403d-91b4-1dc930cb0e60_SiteId">
    <vt:lpwstr>4ae48b41-0137-4599-8661-fc641fe77bea</vt:lpwstr>
  </property>
  <property fmtid="{D5CDD505-2E9C-101B-9397-08002B2CF9AE}" pid="8" name="MSIP_Label_82fa3fd3-029b-403d-91b4-1dc930cb0e60_ActionId">
    <vt:lpwstr>9efbb065-26c4-4c69-a839-f20a52176330</vt:lpwstr>
  </property>
  <property fmtid="{D5CDD505-2E9C-101B-9397-08002B2CF9AE}" pid="9" name="MSIP_Label_82fa3fd3-029b-403d-91b4-1dc930cb0e60_ContentBits">
    <vt:lpwstr>0</vt:lpwstr>
  </property>
  <property fmtid="{D5CDD505-2E9C-101B-9397-08002B2CF9AE}" pid="10" name="MSIP_Label_b0959cb5-d6fa-43bd-af65-dd08ea55ea38_Enabled">
    <vt:lpwstr>true</vt:lpwstr>
  </property>
  <property fmtid="{D5CDD505-2E9C-101B-9397-08002B2CF9AE}" pid="11" name="MSIP_Label_b0959cb5-d6fa-43bd-af65-dd08ea55ea38_SetDate">
    <vt:lpwstr>2022-07-21T17:17:26Z</vt:lpwstr>
  </property>
  <property fmtid="{D5CDD505-2E9C-101B-9397-08002B2CF9AE}" pid="12" name="MSIP_Label_b0959cb5-d6fa-43bd-af65-dd08ea55ea38_Method">
    <vt:lpwstr>Privileged</vt:lpwstr>
  </property>
  <property fmtid="{D5CDD505-2E9C-101B-9397-08002B2CF9AE}" pid="13" name="MSIP_Label_b0959cb5-d6fa-43bd-af65-dd08ea55ea38_Name">
    <vt:lpwstr>b0959cb5-d6fa-43bd-af65-dd08ea55ea38</vt:lpwstr>
  </property>
  <property fmtid="{D5CDD505-2E9C-101B-9397-08002B2CF9AE}" pid="14" name="MSIP_Label_b0959cb5-d6fa-43bd-af65-dd08ea55ea38_SiteId">
    <vt:lpwstr>c947251d-81c4-4c9b-995d-f3d3b7a048c7</vt:lpwstr>
  </property>
  <property fmtid="{D5CDD505-2E9C-101B-9397-08002B2CF9AE}" pid="15" name="MSIP_Label_b0959cb5-d6fa-43bd-af65-dd08ea55ea38_ActionId">
    <vt:lpwstr>5d561198-03bc-4e19-afeb-54eb72dc3007</vt:lpwstr>
  </property>
  <property fmtid="{D5CDD505-2E9C-101B-9397-08002B2CF9AE}" pid="16" name="MSIP_Label_b0959cb5-d6fa-43bd-af65-dd08ea55ea38_ContentBits">
    <vt:lpwstr>1</vt:lpwstr>
  </property>
</Properties>
</file>