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handoutMasterIdLst>
    <p:handoutMasterId r:id="rId10"/>
  </p:handoutMasterIdLst>
  <p:sldIdLst>
    <p:sldId id="260" r:id="rId5"/>
    <p:sldId id="263" r:id="rId6"/>
    <p:sldId id="265" r:id="rId7"/>
    <p:sldId id="266" r:id="rId8"/>
  </p:sldIdLst>
  <p:sldSz cx="6858000" cy="9906000" type="A4"/>
  <p:notesSz cx="7104063" cy="10234613"/>
  <p:defaultTextStyle>
    <a:defPPr>
      <a:defRPr lang="en-GB"/>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8E"/>
    <a:srgbClr val="CBCBCB"/>
    <a:srgbClr val="E7E7E7"/>
    <a:srgbClr val="17589C"/>
    <a:srgbClr val="40A5AD"/>
    <a:srgbClr val="00A2B1"/>
    <a:srgbClr val="4950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437" autoAdjust="0"/>
    <p:restoredTop sz="95804" autoAdjust="0"/>
  </p:normalViewPr>
  <p:slideViewPr>
    <p:cSldViewPr>
      <p:cViewPr varScale="1">
        <p:scale>
          <a:sx n="55" d="100"/>
          <a:sy n="55" d="100"/>
        </p:scale>
        <p:origin x="2784" y="53"/>
      </p:cViewPr>
      <p:guideLst>
        <p:guide orient="horz" pos="312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tie Powell | CIHT" userId="a0286e7f-1727-49de-8719-4ef2fa15e7bf" providerId="ADAL" clId="{4B58C5E1-AA96-480F-B1E3-F64A3945634D}"/>
    <pc:docChg chg="modSld">
      <pc:chgData name="Katie Powell | CIHT" userId="a0286e7f-1727-49de-8719-4ef2fa15e7bf" providerId="ADAL" clId="{4B58C5E1-AA96-480F-B1E3-F64A3945634D}" dt="2022-09-29T10:01:30.730" v="29" actId="20577"/>
      <pc:docMkLst>
        <pc:docMk/>
      </pc:docMkLst>
      <pc:sldChg chg="modSp mod">
        <pc:chgData name="Katie Powell | CIHT" userId="a0286e7f-1727-49de-8719-4ef2fa15e7bf" providerId="ADAL" clId="{4B58C5E1-AA96-480F-B1E3-F64A3945634D}" dt="2022-09-29T10:01:20.202" v="17" actId="20577"/>
        <pc:sldMkLst>
          <pc:docMk/>
          <pc:sldMk cId="4058145471" sldId="260"/>
        </pc:sldMkLst>
        <pc:spChg chg="mod">
          <ac:chgData name="Katie Powell | CIHT" userId="a0286e7f-1727-49de-8719-4ef2fa15e7bf" providerId="ADAL" clId="{4B58C5E1-AA96-480F-B1E3-F64A3945634D}" dt="2022-09-29T10:01:20.202" v="17" actId="20577"/>
          <ac:spMkLst>
            <pc:docMk/>
            <pc:sldMk cId="4058145471" sldId="260"/>
            <ac:spMk id="36" creationId="{00000000-0000-0000-0000-000000000000}"/>
          </ac:spMkLst>
        </pc:spChg>
      </pc:sldChg>
      <pc:sldChg chg="modSp mod">
        <pc:chgData name="Katie Powell | CIHT" userId="a0286e7f-1727-49de-8719-4ef2fa15e7bf" providerId="ADAL" clId="{4B58C5E1-AA96-480F-B1E3-F64A3945634D}" dt="2022-09-29T10:01:30.730" v="29" actId="20577"/>
        <pc:sldMkLst>
          <pc:docMk/>
          <pc:sldMk cId="1931068739" sldId="266"/>
        </pc:sldMkLst>
        <pc:spChg chg="mod">
          <ac:chgData name="Katie Powell | CIHT" userId="a0286e7f-1727-49de-8719-4ef2fa15e7bf" providerId="ADAL" clId="{4B58C5E1-AA96-480F-B1E3-F64A3945634D}" dt="2022-09-29T10:01:30.730" v="29" actId="20577"/>
          <ac:spMkLst>
            <pc:docMk/>
            <pc:sldMk cId="1931068739" sldId="266"/>
            <ac:spMk id="47" creationId="{00000000-0000-0000-0000-000000000000}"/>
          </ac:spMkLst>
        </pc:spChg>
      </pc:sldChg>
    </pc:docChg>
  </pc:docChgLst>
  <pc:docChgLst>
    <pc:chgData name="Joanne Roberts" userId="9772749b-d636-4a55-a9a1-6c9782e6dbcd" providerId="ADAL" clId="{A64600F2-490C-4D38-A986-C860DB58EDED}"/>
    <pc:docChg chg="custSel modSld modMainMaster">
      <pc:chgData name="Joanne Roberts" userId="9772749b-d636-4a55-a9a1-6c9782e6dbcd" providerId="ADAL" clId="{A64600F2-490C-4D38-A986-C860DB58EDED}" dt="2022-07-22T13:12:30.704" v="33" actId="20577"/>
      <pc:docMkLst>
        <pc:docMk/>
      </pc:docMkLst>
      <pc:sldChg chg="modSp mod">
        <pc:chgData name="Joanne Roberts" userId="9772749b-d636-4a55-a9a1-6c9782e6dbcd" providerId="ADAL" clId="{A64600F2-490C-4D38-A986-C860DB58EDED}" dt="2022-07-22T13:12:30.704" v="33" actId="20577"/>
        <pc:sldMkLst>
          <pc:docMk/>
          <pc:sldMk cId="585373052" sldId="263"/>
        </pc:sldMkLst>
        <pc:spChg chg="mod">
          <ac:chgData name="Joanne Roberts" userId="9772749b-d636-4a55-a9a1-6c9782e6dbcd" providerId="ADAL" clId="{A64600F2-490C-4D38-A986-C860DB58EDED}" dt="2022-07-22T13:12:30.704" v="33" actId="20577"/>
          <ac:spMkLst>
            <pc:docMk/>
            <pc:sldMk cId="585373052" sldId="263"/>
            <ac:spMk id="23" creationId="{00000000-0000-0000-0000-000000000000}"/>
          </ac:spMkLst>
        </pc:spChg>
      </pc:sldChg>
      <pc:sldMasterChg chg="addSp modSp mod">
        <pc:chgData name="Joanne Roberts" userId="9772749b-d636-4a55-a9a1-6c9782e6dbcd" providerId="ADAL" clId="{A64600F2-490C-4D38-A986-C860DB58EDED}" dt="2022-07-21T17:13:35.508" v="28"/>
        <pc:sldMasterMkLst>
          <pc:docMk/>
          <pc:sldMasterMk cId="0" sldId="2147483648"/>
        </pc:sldMasterMkLst>
        <pc:spChg chg="add mod modVis">
          <ac:chgData name="Joanne Roberts" userId="9772749b-d636-4a55-a9a1-6c9782e6dbcd" providerId="ADAL" clId="{A64600F2-490C-4D38-A986-C860DB58EDED}" dt="2022-07-21T17:13:35.508" v="28"/>
          <ac:spMkLst>
            <pc:docMk/>
            <pc:sldMasterMk cId="0" sldId="2147483648"/>
            <ac:spMk id="2" creationId="{DAF4F172-4E00-4DA7-9B42-0F110A09B7E6}"/>
          </ac:spMkLst>
        </pc:spChg>
      </pc:sldMasterChg>
    </pc:docChg>
  </pc:docChgLst>
  <pc:docChgLst>
    <pc:chgData name="Katie Powell | CIHT" userId="a0286e7f-1727-49de-8719-4ef2fa15e7bf" providerId="ADAL" clId="{65837720-BA63-40F8-BAB5-AB1A37F7C04E}"/>
    <pc:docChg chg="modSld">
      <pc:chgData name="Katie Powell | CIHT" userId="a0286e7f-1727-49de-8719-4ef2fa15e7bf" providerId="ADAL" clId="{65837720-BA63-40F8-BAB5-AB1A37F7C04E}" dt="2022-07-22T16:07:04.851" v="27" actId="20577"/>
      <pc:docMkLst>
        <pc:docMk/>
      </pc:docMkLst>
      <pc:sldChg chg="modSp mod">
        <pc:chgData name="Katie Powell | CIHT" userId="a0286e7f-1727-49de-8719-4ef2fa15e7bf" providerId="ADAL" clId="{65837720-BA63-40F8-BAB5-AB1A37F7C04E}" dt="2022-07-22T16:07:04.851" v="27" actId="20577"/>
        <pc:sldMkLst>
          <pc:docMk/>
          <pc:sldMk cId="1931068739" sldId="266"/>
        </pc:sldMkLst>
        <pc:spChg chg="mod">
          <ac:chgData name="Katie Powell | CIHT" userId="a0286e7f-1727-49de-8719-4ef2fa15e7bf" providerId="ADAL" clId="{65837720-BA63-40F8-BAB5-AB1A37F7C04E}" dt="2022-07-22T16:07:04.851" v="27" actId="20577"/>
          <ac:spMkLst>
            <pc:docMk/>
            <pc:sldMk cId="1931068739" sldId="266"/>
            <ac:spMk id="47"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fld id="{897D8A31-2BE2-4323-8BB3-280E61469CEC}" type="datetimeFigureOut">
              <a:rPr lang="en-GB" smtClean="0"/>
              <a:t>29/09/2022</a:t>
            </a:fld>
            <a:endParaRPr lang="en-GB" dirty="0"/>
          </a:p>
        </p:txBody>
      </p:sp>
      <p:sp>
        <p:nvSpPr>
          <p:cNvPr id="4" name="Footer Placeholder 3"/>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351978D1-A341-4C11-AE13-55AA167FB525}" type="slidenum">
              <a:rPr lang="en-GB" smtClean="0"/>
              <a:t>‹#›</a:t>
            </a:fld>
            <a:endParaRPr lang="en-GB" dirty="0"/>
          </a:p>
        </p:txBody>
      </p:sp>
    </p:spTree>
    <p:extLst>
      <p:ext uri="{BB962C8B-B14F-4D97-AF65-F5344CB8AC3E}">
        <p14:creationId xmlns:p14="http://schemas.microsoft.com/office/powerpoint/2010/main" val="11016353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8639" cy="511175"/>
          </a:xfrm>
          <a:prstGeom prst="rect">
            <a:avLst/>
          </a:prstGeom>
        </p:spPr>
        <p:txBody>
          <a:bodyPr vert="horz" lIns="91440" tIns="45720" rIns="91440" bIns="45720" rtlCol="0"/>
          <a:lstStyle>
            <a:lvl1pPr algn="l">
              <a:defRPr sz="1200">
                <a:cs typeface="+mn-cs"/>
              </a:defRPr>
            </a:lvl1pPr>
          </a:lstStyle>
          <a:p>
            <a:pPr>
              <a:defRPr/>
            </a:pPr>
            <a:endParaRPr lang="en-GB" dirty="0"/>
          </a:p>
        </p:txBody>
      </p:sp>
      <p:sp>
        <p:nvSpPr>
          <p:cNvPr id="3" name="Date Placeholder 2"/>
          <p:cNvSpPr>
            <a:spLocks noGrp="1"/>
          </p:cNvSpPr>
          <p:nvPr>
            <p:ph type="dt" idx="1"/>
          </p:nvPr>
        </p:nvSpPr>
        <p:spPr>
          <a:xfrm>
            <a:off x="4023836" y="1"/>
            <a:ext cx="3078639" cy="511175"/>
          </a:xfrm>
          <a:prstGeom prst="rect">
            <a:avLst/>
          </a:prstGeom>
        </p:spPr>
        <p:txBody>
          <a:bodyPr vert="horz" lIns="91440" tIns="45720" rIns="91440" bIns="45720" rtlCol="0"/>
          <a:lstStyle>
            <a:lvl1pPr algn="r">
              <a:defRPr sz="1200">
                <a:cs typeface="+mn-cs"/>
              </a:defRPr>
            </a:lvl1pPr>
          </a:lstStyle>
          <a:p>
            <a:pPr>
              <a:defRPr/>
            </a:pPr>
            <a:fld id="{B9E9D16E-FCA3-4A43-A8FB-ADFCFA2E5981}" type="datetimeFigureOut">
              <a:rPr lang="en-GB"/>
              <a:pPr>
                <a:defRPr/>
              </a:pPr>
              <a:t>29/09/2022</a:t>
            </a:fld>
            <a:endParaRPr lang="en-GB" dirty="0"/>
          </a:p>
        </p:txBody>
      </p:sp>
      <p:sp>
        <p:nvSpPr>
          <p:cNvPr id="4" name="Slide Image Placeholder 3"/>
          <p:cNvSpPr>
            <a:spLocks noGrp="1" noRot="1" noChangeAspect="1"/>
          </p:cNvSpPr>
          <p:nvPr>
            <p:ph type="sldImg" idx="2"/>
          </p:nvPr>
        </p:nvSpPr>
        <p:spPr>
          <a:xfrm>
            <a:off x="2224088" y="768350"/>
            <a:ext cx="2655887" cy="3836988"/>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710090" y="4860925"/>
            <a:ext cx="5683886" cy="4605338"/>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p:cNvSpPr>
            <a:spLocks noGrp="1"/>
          </p:cNvSpPr>
          <p:nvPr>
            <p:ph type="ftr" sz="quarter" idx="4"/>
          </p:nvPr>
        </p:nvSpPr>
        <p:spPr>
          <a:xfrm>
            <a:off x="1" y="9721851"/>
            <a:ext cx="3078639" cy="511175"/>
          </a:xfrm>
          <a:prstGeom prst="rect">
            <a:avLst/>
          </a:prstGeom>
        </p:spPr>
        <p:txBody>
          <a:bodyPr vert="horz" lIns="91440" tIns="45720" rIns="91440" bIns="45720" rtlCol="0" anchor="b"/>
          <a:lstStyle>
            <a:lvl1pPr algn="l">
              <a:defRPr sz="1200">
                <a:cs typeface="+mn-cs"/>
              </a:defRPr>
            </a:lvl1pPr>
          </a:lstStyle>
          <a:p>
            <a:pPr>
              <a:defRPr/>
            </a:pPr>
            <a:endParaRPr lang="en-GB" dirty="0"/>
          </a:p>
        </p:txBody>
      </p:sp>
      <p:sp>
        <p:nvSpPr>
          <p:cNvPr id="7" name="Slide Number Placeholder 6"/>
          <p:cNvSpPr>
            <a:spLocks noGrp="1"/>
          </p:cNvSpPr>
          <p:nvPr>
            <p:ph type="sldNum" sz="quarter" idx="5"/>
          </p:nvPr>
        </p:nvSpPr>
        <p:spPr>
          <a:xfrm>
            <a:off x="4023836" y="9721851"/>
            <a:ext cx="3078639" cy="511175"/>
          </a:xfrm>
          <a:prstGeom prst="rect">
            <a:avLst/>
          </a:prstGeom>
        </p:spPr>
        <p:txBody>
          <a:bodyPr vert="horz" lIns="91440" tIns="45720" rIns="91440" bIns="45720" rtlCol="0" anchor="b"/>
          <a:lstStyle>
            <a:lvl1pPr algn="r">
              <a:defRPr sz="1200">
                <a:cs typeface="+mn-cs"/>
              </a:defRPr>
            </a:lvl1pPr>
          </a:lstStyle>
          <a:p>
            <a:pPr>
              <a:defRPr/>
            </a:pPr>
            <a:fld id="{9DCFA31C-EC01-4B0B-9BFB-006D1AE8D456}" type="slidenum">
              <a:rPr lang="en-GB"/>
              <a:pPr>
                <a:defRPr/>
              </a:pPr>
              <a:t>‹#›</a:t>
            </a:fld>
            <a:endParaRPr lang="en-GB" dirty="0"/>
          </a:p>
        </p:txBody>
      </p:sp>
    </p:spTree>
    <p:extLst>
      <p:ext uri="{BB962C8B-B14F-4D97-AF65-F5344CB8AC3E}">
        <p14:creationId xmlns:p14="http://schemas.microsoft.com/office/powerpoint/2010/main" val="237332730"/>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788548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7885485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6708215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Tree>
    <p:extLst>
      <p:ext uri="{BB962C8B-B14F-4D97-AF65-F5344CB8AC3E}">
        <p14:creationId xmlns:p14="http://schemas.microsoft.com/office/powerpoint/2010/main" val="216098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6575"/>
            <a:ext cx="5829300" cy="212407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2063"/>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485541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2900" y="396875"/>
            <a:ext cx="6172200" cy="1651000"/>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342900" y="2311400"/>
            <a:ext cx="6172200" cy="65373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418944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875"/>
            <a:ext cx="1543050" cy="8451850"/>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96875"/>
            <a:ext cx="4476750" cy="8451850"/>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136027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96875"/>
            <a:ext cx="6172200" cy="1651000"/>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a:xfrm>
            <a:off x="342900" y="2311400"/>
            <a:ext cx="6172200" cy="653732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5163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338" y="6365875"/>
            <a:ext cx="5829300" cy="1966913"/>
          </a:xfrm>
          <a:prstGeom prst="rect">
            <a:avLst/>
          </a:prstGeo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338" y="4198938"/>
            <a:ext cx="5829300" cy="216693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982870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42900" y="396875"/>
            <a:ext cx="6172200" cy="1651000"/>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342900" y="2311400"/>
            <a:ext cx="3009900" cy="65373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505200" y="2311400"/>
            <a:ext cx="3009900" cy="65373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027853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875"/>
            <a:ext cx="6172200" cy="1651000"/>
          </a:xfrm>
          <a:prstGeom prst="rect">
            <a:avLst/>
          </a:prstGeo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738"/>
            <a:ext cx="3030538" cy="9239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663"/>
            <a:ext cx="3030538" cy="5707062"/>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4563" y="2217738"/>
            <a:ext cx="3030537" cy="9239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4563" y="3141663"/>
            <a:ext cx="3030537" cy="5707062"/>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3359709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2900" y="396875"/>
            <a:ext cx="6172200" cy="1651000"/>
          </a:xfrm>
          <a:prstGeom prst="rect">
            <a:avLst/>
          </a:prstGeom>
        </p:spPr>
        <p:txBody>
          <a:bodyPr/>
          <a:lstStyle/>
          <a:p>
            <a:r>
              <a:rPr lang="en-US"/>
              <a:t>Click to edit Master title style</a:t>
            </a:r>
            <a:endParaRPr lang="en-GB"/>
          </a:p>
        </p:txBody>
      </p:sp>
    </p:spTree>
    <p:extLst>
      <p:ext uri="{BB962C8B-B14F-4D97-AF65-F5344CB8AC3E}">
        <p14:creationId xmlns:p14="http://schemas.microsoft.com/office/powerpoint/2010/main" val="25986654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14089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3700"/>
            <a:ext cx="2255838" cy="1679575"/>
          </a:xfrm>
          <a:prstGeom prst="rect">
            <a:avLst/>
          </a:prstGeo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8" y="393700"/>
            <a:ext cx="3833812" cy="84550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3275"/>
            <a:ext cx="2255838" cy="67754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4200726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613" y="6934200"/>
            <a:ext cx="4114800" cy="819150"/>
          </a:xfrm>
          <a:prstGeom prst="rect">
            <a:avLst/>
          </a:prstGeo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613" y="885825"/>
            <a:ext cx="4114800" cy="59436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344613" y="7753350"/>
            <a:ext cx="4114800" cy="11620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020440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MSIPCMContentMarking" descr="{&quot;HashCode&quot;:1844345984,&quot;Placement&quot;:&quot;Header&quot;,&quot;Top&quot;:0.0,&quot;Left&quot;:0.0,&quot;SlideWidth&quot;:540,&quot;SlideHeight&quot;:780}">
            <a:extLst>
              <a:ext uri="{FF2B5EF4-FFF2-40B4-BE49-F238E27FC236}">
                <a16:creationId xmlns:a16="http://schemas.microsoft.com/office/drawing/2014/main" id="{DAF4F172-4E00-4DA7-9B42-0F110A09B7E6}"/>
              </a:ext>
            </a:extLst>
          </p:cNvPr>
          <p:cNvSpPr txBox="1"/>
          <p:nvPr userDrawn="1"/>
        </p:nvSpPr>
        <p:spPr>
          <a:xfrm>
            <a:off x="0" y="0"/>
            <a:ext cx="2479428" cy="262344"/>
          </a:xfrm>
          <a:prstGeom prst="rect">
            <a:avLst/>
          </a:prstGeom>
          <a:noFill/>
        </p:spPr>
        <p:txBody>
          <a:bodyPr vert="horz" wrap="square" lIns="0" tIns="0" rIns="0" bIns="0" rtlCol="0" anchor="ctr" anchorCtr="1">
            <a:spAutoFit/>
          </a:bodyPr>
          <a:lstStyle/>
          <a:p>
            <a:pPr algn="l">
              <a:spcBef>
                <a:spcPct val="0"/>
              </a:spcBef>
              <a:spcAft>
                <a:spcPct val="0"/>
              </a:spcAft>
            </a:pPr>
            <a:r>
              <a:rPr lang="en-US" sz="1000">
                <a:solidFill>
                  <a:srgbClr val="000000"/>
                </a:solidFill>
                <a:latin typeface="Calibri" panose="020F0502020204030204" pitchFamily="34" charset="0"/>
              </a:rPr>
              <a:t>This document was classified as: OFFICIAL</a:t>
            </a:r>
            <a:endParaRPr lang="en-GB" sz="1000">
              <a:solidFill>
                <a:srgbClr val="000000"/>
              </a:solidFill>
              <a:latin typeface="Calibri" panose="020F050202020403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hyperlink" Target="mailto:northeastandcumbria@ciht.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0" y="0"/>
            <a:ext cx="6858000" cy="9906000"/>
          </a:xfrm>
          <a:prstGeom prst="rect">
            <a:avLst/>
          </a:prstGeom>
          <a:solidFill>
            <a:srgbClr val="00338E"/>
          </a:solidFill>
          <a:ln w="635000" cap="sq" cmpd="sng">
            <a:noFill/>
            <a:miter lim="800000"/>
          </a:ln>
        </p:spPr>
        <p:txBody>
          <a:bodyPr wrap="square" rtlCol="0">
            <a:spAutoFit/>
          </a:bodyPr>
          <a:lstStyle/>
          <a:p>
            <a:endParaRPr lang="en-GB" dirty="0"/>
          </a:p>
        </p:txBody>
      </p:sp>
      <p:sp>
        <p:nvSpPr>
          <p:cNvPr id="7" name="TextBox 6"/>
          <p:cNvSpPr txBox="1"/>
          <p:nvPr/>
        </p:nvSpPr>
        <p:spPr>
          <a:xfrm>
            <a:off x="440668" y="488504"/>
            <a:ext cx="5976664" cy="8982626"/>
          </a:xfrm>
          <a:prstGeom prst="rect">
            <a:avLst/>
          </a:prstGeom>
          <a:solidFill>
            <a:schemeClr val="bg1"/>
          </a:solidFill>
        </p:spPr>
        <p:txBody>
          <a:bodyPr wrap="square" rtlCol="0">
            <a:noAutofit/>
          </a:bodyPr>
          <a:lstStyle/>
          <a:p>
            <a:endParaRPr lang="en-GB" dirty="0"/>
          </a:p>
        </p:txBody>
      </p:sp>
      <p:sp>
        <p:nvSpPr>
          <p:cNvPr id="36" name="Text Box 28"/>
          <p:cNvSpPr txBox="1">
            <a:spLocks noChangeArrowheads="1"/>
          </p:cNvSpPr>
          <p:nvPr/>
        </p:nvSpPr>
        <p:spPr bwMode="auto">
          <a:xfrm>
            <a:off x="823187" y="3948198"/>
            <a:ext cx="5544616" cy="4297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nchor="ctr" anchorCtr="0">
            <a:no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77470" algn="ctr">
              <a:lnSpc>
                <a:spcPct val="100000"/>
              </a:lnSpc>
            </a:pPr>
            <a:endParaRPr lang="en-GB" sz="2400" b="1" spc="45" dirty="0">
              <a:solidFill>
                <a:srgbClr val="00338E"/>
              </a:solidFill>
              <a:latin typeface="Arial" panose="020B0604020202020204" pitchFamily="34" charset="0"/>
              <a:cs typeface="Arial" panose="020B0604020202020204" pitchFamily="34" charset="0"/>
            </a:endParaRPr>
          </a:p>
          <a:p>
            <a:pPr marL="77470" algn="ctr">
              <a:lnSpc>
                <a:spcPct val="100000"/>
              </a:lnSpc>
            </a:pPr>
            <a:r>
              <a:rPr lang="en-GB" sz="2400" b="1" spc="45" dirty="0">
                <a:solidFill>
                  <a:srgbClr val="00338E"/>
                </a:solidFill>
                <a:latin typeface="Arial" panose="020B0604020202020204" pitchFamily="34" charset="0"/>
                <a:cs typeface="Arial" panose="020B0604020202020204" pitchFamily="34" charset="0"/>
              </a:rPr>
              <a:t>Annual Awards 2022</a:t>
            </a:r>
          </a:p>
          <a:p>
            <a:pPr marL="77470" algn="ctr">
              <a:lnSpc>
                <a:spcPct val="100000"/>
              </a:lnSpc>
            </a:pPr>
            <a:endParaRPr lang="en-GB" sz="2000" b="1" spc="45" dirty="0">
              <a:solidFill>
                <a:srgbClr val="00338E"/>
              </a:solidFill>
              <a:latin typeface="Arial" panose="020B0604020202020204" pitchFamily="34" charset="0"/>
              <a:cs typeface="Arial" panose="020B0604020202020204" pitchFamily="34" charset="0"/>
            </a:endParaRPr>
          </a:p>
          <a:p>
            <a:pPr marL="77470" algn="ctr">
              <a:lnSpc>
                <a:spcPct val="100000"/>
              </a:lnSpc>
            </a:pPr>
            <a:r>
              <a:rPr lang="en-GB" sz="2000" b="1" spc="45" dirty="0">
                <a:solidFill>
                  <a:srgbClr val="00338E"/>
                </a:solidFill>
                <a:latin typeface="Arial" panose="020B0604020202020204" pitchFamily="34" charset="0"/>
                <a:cs typeface="Arial" panose="020B0604020202020204" pitchFamily="34" charset="0"/>
              </a:rPr>
              <a:t>Highways and Transportation </a:t>
            </a:r>
          </a:p>
          <a:p>
            <a:pPr marL="77470" algn="ctr">
              <a:lnSpc>
                <a:spcPct val="100000"/>
              </a:lnSpc>
            </a:pPr>
            <a:r>
              <a:rPr lang="en-GB" sz="2000" b="1" spc="45" dirty="0">
                <a:solidFill>
                  <a:srgbClr val="00338E"/>
                </a:solidFill>
                <a:latin typeface="Arial" panose="020B0604020202020204" pitchFamily="34" charset="0"/>
                <a:cs typeface="Arial" panose="020B0604020202020204" pitchFamily="34" charset="0"/>
              </a:rPr>
              <a:t>Young Professional of the Year Award</a:t>
            </a:r>
          </a:p>
          <a:p>
            <a:pPr marL="77470" algn="ctr">
              <a:lnSpc>
                <a:spcPct val="100000"/>
              </a:lnSpc>
            </a:pPr>
            <a:r>
              <a:rPr lang="en-GB" sz="2000" b="1" spc="45" dirty="0">
                <a:solidFill>
                  <a:srgbClr val="00338E"/>
                </a:solidFill>
                <a:latin typeface="Arial" panose="020B0604020202020204" pitchFamily="34" charset="0"/>
                <a:cs typeface="Arial" panose="020B0604020202020204" pitchFamily="34" charset="0"/>
              </a:rPr>
              <a:t>Entry Form</a:t>
            </a:r>
          </a:p>
          <a:p>
            <a:pPr marL="77470" algn="ctr">
              <a:lnSpc>
                <a:spcPct val="100000"/>
              </a:lnSpc>
            </a:pPr>
            <a:endParaRPr lang="en-GB" sz="2000" b="1" spc="45" dirty="0">
              <a:solidFill>
                <a:srgbClr val="00338E"/>
              </a:solidFill>
              <a:latin typeface="Arial" panose="020B0604020202020204" pitchFamily="34" charset="0"/>
              <a:cs typeface="Arial" panose="020B0604020202020204" pitchFamily="34" charset="0"/>
            </a:endParaRPr>
          </a:p>
          <a:p>
            <a:pPr marL="77470" algn="ctr">
              <a:lnSpc>
                <a:spcPct val="100000"/>
              </a:lnSpc>
            </a:pPr>
            <a:endParaRPr lang="en-GB" sz="2000" b="1" spc="45" dirty="0">
              <a:solidFill>
                <a:srgbClr val="00338E"/>
              </a:solidFill>
              <a:latin typeface="Arial" panose="020B0604020202020204" pitchFamily="34" charset="0"/>
              <a:cs typeface="Arial" panose="020B0604020202020204" pitchFamily="34" charset="0"/>
            </a:endParaRPr>
          </a:p>
          <a:p>
            <a:pPr marL="77470" algn="ctr">
              <a:lnSpc>
                <a:spcPct val="100000"/>
              </a:lnSpc>
            </a:pPr>
            <a:endParaRPr lang="en-GB" sz="2000" b="1" spc="45" dirty="0">
              <a:solidFill>
                <a:srgbClr val="00338E"/>
              </a:solidFill>
              <a:latin typeface="Arial" panose="020B0604020202020204" pitchFamily="34" charset="0"/>
              <a:cs typeface="Arial" panose="020B0604020202020204" pitchFamily="34" charset="0"/>
            </a:endParaRPr>
          </a:p>
          <a:p>
            <a:pPr marL="77470">
              <a:lnSpc>
                <a:spcPct val="100000"/>
              </a:lnSpc>
            </a:pPr>
            <a:r>
              <a:rPr lang="en-GB" sz="1300" b="1" spc="45" dirty="0">
                <a:solidFill>
                  <a:srgbClr val="00338E"/>
                </a:solidFill>
                <a:latin typeface="Arial" panose="020B0604020202020204" pitchFamily="34" charset="0"/>
                <a:cs typeface="Arial" panose="020B0604020202020204" pitchFamily="34" charset="0"/>
              </a:rPr>
              <a:t>Closing Date for Entries:		11 October 2022</a:t>
            </a:r>
          </a:p>
          <a:p>
            <a:pPr marL="77470">
              <a:lnSpc>
                <a:spcPct val="100000"/>
              </a:lnSpc>
            </a:pPr>
            <a:r>
              <a:rPr lang="en-GB" sz="1300" spc="45" dirty="0">
                <a:solidFill>
                  <a:srgbClr val="00338E"/>
                </a:solidFill>
                <a:latin typeface="Arial" panose="020B0604020202020204" pitchFamily="34" charset="0"/>
                <a:cs typeface="Arial" panose="020B0604020202020204" pitchFamily="34" charset="0"/>
              </a:rPr>
              <a:t>	</a:t>
            </a:r>
          </a:p>
          <a:p>
            <a:pPr marL="77470">
              <a:lnSpc>
                <a:spcPct val="100000"/>
              </a:lnSpc>
            </a:pPr>
            <a:r>
              <a:rPr lang="en-GB" sz="1300" b="1" spc="45" dirty="0">
                <a:solidFill>
                  <a:srgbClr val="00338E"/>
                </a:solidFill>
                <a:latin typeface="Arial" panose="020B0604020202020204" pitchFamily="34" charset="0"/>
                <a:cs typeface="Arial" panose="020B0604020202020204" pitchFamily="34" charset="0"/>
              </a:rPr>
              <a:t>Award Presentation: 		27 October 2022</a:t>
            </a:r>
          </a:p>
          <a:p>
            <a:pPr marL="77470" algn="ctr">
              <a:lnSpc>
                <a:spcPct val="100000"/>
              </a:lnSpc>
            </a:pPr>
            <a:endParaRPr lang="en-GB" sz="2000" b="1" spc="45" dirty="0">
              <a:solidFill>
                <a:srgbClr val="00338E"/>
              </a:solidFill>
              <a:latin typeface="Arial" panose="020B0604020202020204" pitchFamily="34" charset="0"/>
              <a:cs typeface="Arial" panose="020B0604020202020204" pitchFamily="34" charset="0"/>
            </a:endParaRPr>
          </a:p>
          <a:p>
            <a:pPr marL="77470" algn="ctr">
              <a:lnSpc>
                <a:spcPct val="100000"/>
              </a:lnSpc>
            </a:pPr>
            <a:endParaRPr lang="en-GB" sz="2000" b="1" spc="45" dirty="0">
              <a:solidFill>
                <a:srgbClr val="00338E"/>
              </a:solidFill>
              <a:latin typeface="Arial" panose="020B0604020202020204" pitchFamily="34" charset="0"/>
              <a:cs typeface="Arial" panose="020B0604020202020204" pitchFamily="34" charset="0"/>
            </a:endParaRPr>
          </a:p>
          <a:p>
            <a:pPr marL="77470" algn="ctr">
              <a:lnSpc>
                <a:spcPct val="100000"/>
              </a:lnSpc>
            </a:pPr>
            <a:endParaRPr lang="en-GB" sz="1400" b="1" spc="45" dirty="0">
              <a:solidFill>
                <a:srgbClr val="00338E"/>
              </a:solidFill>
              <a:latin typeface="Arial" panose="020B0604020202020204" pitchFamily="34" charset="0"/>
              <a:cs typeface="Arial" panose="020B0604020202020204" pitchFamily="34" charset="0"/>
            </a:endParaRPr>
          </a:p>
          <a:p>
            <a:pPr marL="77470" algn="ctr">
              <a:lnSpc>
                <a:spcPct val="100000"/>
              </a:lnSpc>
            </a:pPr>
            <a:endParaRPr lang="en-GB" sz="1400" b="1" spc="45" dirty="0">
              <a:solidFill>
                <a:srgbClr val="00338E"/>
              </a:solidFill>
              <a:latin typeface="Arial" panose="020B0604020202020204" pitchFamily="34" charset="0"/>
              <a:cs typeface="Arial" panose="020B0604020202020204" pitchFamily="34" charset="0"/>
            </a:endParaRPr>
          </a:p>
          <a:p>
            <a:pPr marL="77470" algn="ctr">
              <a:lnSpc>
                <a:spcPct val="100000"/>
              </a:lnSpc>
            </a:pPr>
            <a:endParaRPr lang="en-GB" sz="1400" b="1" spc="45" dirty="0">
              <a:solidFill>
                <a:srgbClr val="00338E"/>
              </a:solidFill>
              <a:latin typeface="Arial" panose="020B0604020202020204" pitchFamily="34" charset="0"/>
              <a:cs typeface="Arial" panose="020B0604020202020204" pitchFamily="34" charset="0"/>
            </a:endParaRPr>
          </a:p>
        </p:txBody>
      </p:sp>
      <p:cxnSp>
        <p:nvCxnSpPr>
          <p:cNvPr id="9" name="Straight Connector 8"/>
          <p:cNvCxnSpPr/>
          <p:nvPr/>
        </p:nvCxnSpPr>
        <p:spPr>
          <a:xfrm>
            <a:off x="0" y="5961112"/>
            <a:ext cx="6858000" cy="0"/>
          </a:xfrm>
          <a:prstGeom prst="line">
            <a:avLst/>
          </a:prstGeom>
          <a:ln w="127000">
            <a:solidFill>
              <a:srgbClr val="00338E"/>
            </a:solidFill>
            <a:miter lim="800000"/>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030972" y="9240298"/>
            <a:ext cx="2362200" cy="230832"/>
          </a:xfrm>
          <a:prstGeom prst="rect">
            <a:avLst/>
          </a:prstGeom>
          <a:noFill/>
        </p:spPr>
        <p:txBody>
          <a:bodyPr wrap="square" rtlCol="0">
            <a:spAutoFit/>
          </a:bodyPr>
          <a:lstStyle/>
          <a:p>
            <a:pPr algn="r"/>
            <a:r>
              <a:rPr lang="en-GB" sz="900" b="1" dirty="0">
                <a:solidFill>
                  <a:srgbClr val="00338E"/>
                </a:solidFill>
                <a:latin typeface="Arial" panose="020B0604020202020204" pitchFamily="34" charset="0"/>
                <a:cs typeface="Arial" panose="020B0604020202020204" pitchFamily="34" charset="0"/>
              </a:rPr>
              <a:t>www.ciht.org.uk/neandc</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66511" y="1392949"/>
            <a:ext cx="3996986" cy="1686111"/>
          </a:xfrm>
          <a:prstGeom prst="rect">
            <a:avLst/>
          </a:prstGeom>
        </p:spPr>
      </p:pic>
      <p:sp>
        <p:nvSpPr>
          <p:cNvPr id="8" name="Rectangle 7">
            <a:extLst>
              <a:ext uri="{FF2B5EF4-FFF2-40B4-BE49-F238E27FC236}">
                <a16:creationId xmlns:a16="http://schemas.microsoft.com/office/drawing/2014/main" id="{DE05639C-E23D-4C6B-B0BA-DEFA24AB114B}"/>
              </a:ext>
            </a:extLst>
          </p:cNvPr>
          <p:cNvSpPr/>
          <p:nvPr/>
        </p:nvSpPr>
        <p:spPr>
          <a:xfrm>
            <a:off x="538386" y="7773174"/>
            <a:ext cx="5878946" cy="646331"/>
          </a:xfrm>
          <a:prstGeom prst="rect">
            <a:avLst/>
          </a:prstGeom>
        </p:spPr>
        <p:txBody>
          <a:bodyPr wrap="square">
            <a:spAutoFit/>
          </a:bodyPr>
          <a:lstStyle/>
          <a:p>
            <a:pPr marL="0" indent="0"/>
            <a:r>
              <a:rPr lang="en-GB" altLang="en-US" sz="1200" b="1" u="sng" dirty="0">
                <a:latin typeface="Arial" panose="020B0604020202020204" pitchFamily="34" charset="0"/>
                <a:cs typeface="Arial" panose="020B0604020202020204" pitchFamily="34" charset="0"/>
              </a:rPr>
              <a:t>Eligibility</a:t>
            </a:r>
          </a:p>
          <a:p>
            <a:pPr marL="0" indent="0"/>
            <a:r>
              <a:rPr lang="en-GB" altLang="en-US" sz="1200" b="1" dirty="0">
                <a:latin typeface="Arial" panose="020B0604020202020204" pitchFamily="34" charset="0"/>
                <a:cs typeface="Arial" panose="020B0604020202020204" pitchFamily="34" charset="0"/>
              </a:rPr>
              <a:t>The award is open to CIHT members throughout the highways and transportation industry within the first 10 years of their careers. </a:t>
            </a:r>
            <a:endParaRPr lang="en-GB" altLang="en-US"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81454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2779" y="410954"/>
            <a:ext cx="3227083" cy="365334"/>
          </a:xfrm>
          <a:prstGeom prst="rect">
            <a:avLst/>
          </a:prstGeom>
          <a:solidFill>
            <a:srgbClr val="0033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pSp>
        <p:nvGrpSpPr>
          <p:cNvPr id="21" name="Group 20"/>
          <p:cNvGrpSpPr/>
          <p:nvPr/>
        </p:nvGrpSpPr>
        <p:grpSpPr>
          <a:xfrm>
            <a:off x="333375" y="415925"/>
            <a:ext cx="890588" cy="9145588"/>
            <a:chOff x="333375" y="415925"/>
            <a:chExt cx="890588" cy="9145588"/>
          </a:xfrm>
        </p:grpSpPr>
        <p:sp>
          <p:nvSpPr>
            <p:cNvPr id="29" name="Arc 10"/>
            <p:cNvSpPr>
              <a:spLocks/>
            </p:cNvSpPr>
            <p:nvPr/>
          </p:nvSpPr>
          <p:spPr bwMode="auto">
            <a:xfrm rot="-5400000">
              <a:off x="300037" y="449263"/>
              <a:ext cx="936625" cy="86995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00338E"/>
            </a:solidFill>
            <a:ln>
              <a:noFill/>
            </a:ln>
            <a:effectLst/>
            <a:extLst>
              <a:ext uri="{91240B29-F687-4F45-9708-019B960494DF}">
                <a14:hiddenLine xmlns:a14="http://schemas.microsoft.com/office/drawing/2010/main" w="9525">
                  <a:solidFill>
                    <a:srgbClr val="49509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0" name="Arc 11"/>
            <p:cNvSpPr>
              <a:spLocks/>
            </p:cNvSpPr>
            <p:nvPr/>
          </p:nvSpPr>
          <p:spPr bwMode="auto">
            <a:xfrm rot="-5400000">
              <a:off x="587375" y="738188"/>
              <a:ext cx="584200" cy="66040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1" name="Rectangle 17"/>
            <p:cNvSpPr>
              <a:spLocks noChangeArrowheads="1"/>
            </p:cNvSpPr>
            <p:nvPr/>
          </p:nvSpPr>
          <p:spPr bwMode="auto">
            <a:xfrm>
              <a:off x="333375" y="1352550"/>
              <a:ext cx="215900" cy="8208963"/>
            </a:xfrm>
            <a:prstGeom prst="rect">
              <a:avLst/>
            </a:prstGeom>
            <a:solidFill>
              <a:srgbClr val="00338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dirty="0"/>
            </a:p>
          </p:txBody>
        </p:sp>
        <p:sp>
          <p:nvSpPr>
            <p:cNvPr id="32" name="Arc 18"/>
            <p:cNvSpPr>
              <a:spLocks/>
            </p:cNvSpPr>
            <p:nvPr/>
          </p:nvSpPr>
          <p:spPr bwMode="auto">
            <a:xfrm rot="-5400000">
              <a:off x="696119" y="845344"/>
              <a:ext cx="503237" cy="51117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0098AA"/>
            </a:solidFill>
            <a:ln>
              <a:noFill/>
            </a:ln>
            <a:effectLst/>
            <a:extLst>
              <a:ext uri="{91240B29-F687-4F45-9708-019B960494DF}">
                <a14:hiddenLine xmlns:a14="http://schemas.microsoft.com/office/drawing/2010/main" w="9525">
                  <a:solidFill>
                    <a:srgbClr val="49509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3" name="Arc 19"/>
            <p:cNvSpPr>
              <a:spLocks/>
            </p:cNvSpPr>
            <p:nvPr/>
          </p:nvSpPr>
          <p:spPr bwMode="auto">
            <a:xfrm rot="-5400000">
              <a:off x="770731" y="913607"/>
              <a:ext cx="517525" cy="388938"/>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4" name="Rectangle 20"/>
            <p:cNvSpPr>
              <a:spLocks noChangeArrowheads="1"/>
            </p:cNvSpPr>
            <p:nvPr/>
          </p:nvSpPr>
          <p:spPr bwMode="auto">
            <a:xfrm>
              <a:off x="692150" y="1352550"/>
              <a:ext cx="144463" cy="8208963"/>
            </a:xfrm>
            <a:prstGeom prst="rect">
              <a:avLst/>
            </a:prstGeom>
            <a:solidFill>
              <a:srgbClr val="0098A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dirty="0"/>
            </a:p>
          </p:txBody>
        </p:sp>
        <p:sp>
          <p:nvSpPr>
            <p:cNvPr id="35" name="Rectangle 22"/>
            <p:cNvSpPr>
              <a:spLocks noChangeArrowheads="1"/>
            </p:cNvSpPr>
            <p:nvPr/>
          </p:nvSpPr>
          <p:spPr bwMode="auto">
            <a:xfrm flipV="1">
              <a:off x="549275" y="1352550"/>
              <a:ext cx="139700" cy="82089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dirty="0"/>
            </a:p>
          </p:txBody>
        </p:sp>
      </p:grpSp>
      <p:sp>
        <p:nvSpPr>
          <p:cNvPr id="36" name="Text Box 28"/>
          <p:cNvSpPr txBox="1">
            <a:spLocks noChangeArrowheads="1"/>
          </p:cNvSpPr>
          <p:nvPr/>
        </p:nvSpPr>
        <p:spPr bwMode="auto">
          <a:xfrm>
            <a:off x="1029610" y="1337846"/>
            <a:ext cx="5774401"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77470">
              <a:lnSpc>
                <a:spcPct val="100000"/>
              </a:lnSpc>
            </a:pPr>
            <a:r>
              <a:rPr lang="en-GB" sz="1600" b="1" spc="45" dirty="0">
                <a:solidFill>
                  <a:srgbClr val="00338E"/>
                </a:solidFill>
                <a:latin typeface="Arial" panose="020B0604020202020204" pitchFamily="34" charset="0"/>
                <a:cs typeface="Arial" panose="020B0604020202020204" pitchFamily="34" charset="0"/>
              </a:rPr>
              <a:t>North East &amp; Cumbria Region Annual Awards 2022</a:t>
            </a:r>
          </a:p>
        </p:txBody>
      </p:sp>
      <p:sp>
        <p:nvSpPr>
          <p:cNvPr id="37" name="Line 33"/>
          <p:cNvSpPr>
            <a:spLocks noChangeShapeType="1"/>
          </p:cNvSpPr>
          <p:nvPr/>
        </p:nvSpPr>
        <p:spPr bwMode="auto">
          <a:xfrm flipV="1">
            <a:off x="1177529" y="2102208"/>
            <a:ext cx="5691692" cy="6749"/>
          </a:xfrm>
          <a:prstGeom prst="line">
            <a:avLst/>
          </a:prstGeom>
          <a:ln w="127000">
            <a:solidFill>
              <a:srgbClr val="00338E"/>
            </a:solidFill>
            <a:miter lim="800000"/>
          </a:ln>
        </p:spPr>
        <p:style>
          <a:lnRef idx="1">
            <a:schemeClr val="accent1"/>
          </a:lnRef>
          <a:fillRef idx="0">
            <a:schemeClr val="accent1"/>
          </a:fillRef>
          <a:effectRef idx="0">
            <a:schemeClr val="accent1"/>
          </a:effectRef>
          <a:fontRef idx="minor">
            <a:schemeClr val="tx1"/>
          </a:fontRef>
        </p:style>
        <p:txBody>
          <a:bodyPr/>
          <a:lstStyle/>
          <a:p>
            <a:endParaRPr lang="en-GB" dirty="0"/>
          </a:p>
        </p:txBody>
      </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03052" y="410954"/>
            <a:ext cx="1800000" cy="760441"/>
          </a:xfrm>
          <a:prstGeom prst="rect">
            <a:avLst/>
          </a:prstGeom>
        </p:spPr>
      </p:pic>
      <p:sp>
        <p:nvSpPr>
          <p:cNvPr id="23" name="Rectangle 1"/>
          <p:cNvSpPr>
            <a:spLocks noChangeArrowheads="1"/>
          </p:cNvSpPr>
          <p:nvPr/>
        </p:nvSpPr>
        <p:spPr bwMode="auto">
          <a:xfrm>
            <a:off x="1143002" y="2213729"/>
            <a:ext cx="5434012"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indent="0" algn="just"/>
            <a:r>
              <a:rPr lang="en-GB" altLang="en-US" sz="1100" b="1" dirty="0">
                <a:latin typeface="Arial" panose="020B0604020202020204" pitchFamily="34" charset="0"/>
                <a:cs typeface="Arial" panose="020B0604020202020204" pitchFamily="34" charset="0"/>
              </a:rPr>
              <a:t>The CIHT North East &amp; Cumbria Region Annual Awards celebrate the very best that the region can offer across all areas of highways and transportation. </a:t>
            </a:r>
          </a:p>
          <a:p>
            <a:pPr marL="0" indent="0" algn="just"/>
            <a:endParaRPr lang="en-GB" altLang="en-US" sz="1100" b="1" dirty="0">
              <a:latin typeface="Arial" panose="020B0604020202020204" pitchFamily="34" charset="0"/>
              <a:cs typeface="Arial" panose="020B0604020202020204" pitchFamily="34" charset="0"/>
            </a:endParaRPr>
          </a:p>
          <a:p>
            <a:pPr marL="0" indent="0" algn="just"/>
            <a:r>
              <a:rPr lang="en-GB" altLang="en-US" sz="1100" dirty="0">
                <a:latin typeface="Arial" panose="020B0604020202020204" pitchFamily="34" charset="0"/>
                <a:cs typeface="Arial" panose="020B0604020202020204" pitchFamily="34" charset="0"/>
              </a:rPr>
              <a:t>The Highways and Transport Young Professional of the Year Award recognises the efforts of one keen individual who demonstrates both a passion and genuine commitment to the development of themselves, in addition to others within the highways and transportation industry. They will be within the first 10 years of their careers and will have inspired and helped others in the industry in 2022.</a:t>
            </a:r>
          </a:p>
          <a:p>
            <a:pPr marL="0" indent="0" algn="just"/>
            <a:endParaRPr lang="en-GB" altLang="en-US" sz="1100" dirty="0">
              <a:latin typeface="Arial" panose="020B0604020202020204" pitchFamily="34" charset="0"/>
              <a:cs typeface="Arial" panose="020B0604020202020204" pitchFamily="34" charset="0"/>
            </a:endParaRPr>
          </a:p>
          <a:p>
            <a:pPr marL="0" indent="0" algn="just"/>
            <a:r>
              <a:rPr lang="en-US" altLang="en-US" sz="1100" dirty="0">
                <a:latin typeface="Arial" panose="020B0604020202020204" pitchFamily="34" charset="0"/>
                <a:cs typeface="Arial" panose="020B0604020202020204" pitchFamily="34" charset="0"/>
              </a:rPr>
              <a:t>The highways and transport sector has been a significant contributor to greenhouse gas emissions leading to climate change.  The industry is </a:t>
            </a:r>
            <a:r>
              <a:rPr lang="en-US" altLang="en-US" sz="1100" dirty="0" err="1">
                <a:latin typeface="Arial" panose="020B0604020202020204" pitchFamily="34" charset="0"/>
                <a:cs typeface="Arial" panose="020B0604020202020204" pitchFamily="34" charset="0"/>
              </a:rPr>
              <a:t>decarbonising</a:t>
            </a:r>
            <a:r>
              <a:rPr lang="en-US" altLang="en-US" sz="1100" dirty="0">
                <a:latin typeface="Arial" panose="020B0604020202020204" pitchFamily="34" charset="0"/>
                <a:cs typeface="Arial" panose="020B0604020202020204" pitchFamily="34" charset="0"/>
              </a:rPr>
              <a:t> and technology and innovation are driving this agenda along with providing professionals with the right knowledge and skills to deliver the change.   We would like to </a:t>
            </a:r>
            <a:r>
              <a:rPr lang="en-US" altLang="en-US" sz="1100" dirty="0" err="1">
                <a:latin typeface="Arial" panose="020B0604020202020204" pitchFamily="34" charset="0"/>
                <a:cs typeface="Arial" panose="020B0604020202020204" pitchFamily="34" charset="0"/>
              </a:rPr>
              <a:t>recognise</a:t>
            </a:r>
            <a:r>
              <a:rPr lang="en-US" altLang="en-US" sz="1100" dirty="0">
                <a:latin typeface="Arial" panose="020B0604020202020204" pitchFamily="34" charset="0"/>
                <a:cs typeface="Arial" panose="020B0604020202020204" pitchFamily="34" charset="0"/>
              </a:rPr>
              <a:t> this contribution in this year’s award. </a:t>
            </a:r>
            <a:endParaRPr lang="en-GB" altLang="en-US" sz="1100" dirty="0">
              <a:latin typeface="Arial" panose="020B0604020202020204" pitchFamily="34" charset="0"/>
              <a:cs typeface="Arial" panose="020B0604020202020204" pitchFamily="34" charset="0"/>
            </a:endParaRPr>
          </a:p>
        </p:txBody>
      </p:sp>
      <p:sp>
        <p:nvSpPr>
          <p:cNvPr id="24" name="Line 33"/>
          <p:cNvSpPr>
            <a:spLocks noChangeShapeType="1"/>
          </p:cNvSpPr>
          <p:nvPr/>
        </p:nvSpPr>
        <p:spPr bwMode="auto">
          <a:xfrm flipV="1">
            <a:off x="0" y="9554763"/>
            <a:ext cx="6869221" cy="6749"/>
          </a:xfrm>
          <a:prstGeom prst="line">
            <a:avLst/>
          </a:prstGeom>
          <a:ln w="127000">
            <a:solidFill>
              <a:srgbClr val="00338E"/>
            </a:solidFill>
            <a:miter lim="800000"/>
          </a:ln>
        </p:spPr>
        <p:style>
          <a:lnRef idx="1">
            <a:schemeClr val="accent1"/>
          </a:lnRef>
          <a:fillRef idx="0">
            <a:schemeClr val="accent1"/>
          </a:fillRef>
          <a:effectRef idx="0">
            <a:schemeClr val="accent1"/>
          </a:effectRef>
          <a:fontRef idx="minor">
            <a:schemeClr val="tx1"/>
          </a:fontRef>
        </p:style>
        <p:txBody>
          <a:bodyPr/>
          <a:lstStyle/>
          <a:p>
            <a:endParaRPr lang="en-GB" dirty="0"/>
          </a:p>
        </p:txBody>
      </p:sp>
      <p:sp>
        <p:nvSpPr>
          <p:cNvPr id="25" name="Text Box 28"/>
          <p:cNvSpPr txBox="1">
            <a:spLocks noChangeArrowheads="1"/>
          </p:cNvSpPr>
          <p:nvPr/>
        </p:nvSpPr>
        <p:spPr bwMode="auto">
          <a:xfrm>
            <a:off x="1029610" y="1667262"/>
            <a:ext cx="5775748"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77470">
              <a:lnSpc>
                <a:spcPct val="100000"/>
              </a:lnSpc>
            </a:pPr>
            <a:r>
              <a:rPr lang="en-GB" sz="1400" b="1" spc="45" dirty="0">
                <a:solidFill>
                  <a:srgbClr val="00338E"/>
                </a:solidFill>
                <a:latin typeface="Arial" panose="020B0604020202020204" pitchFamily="34" charset="0"/>
                <a:cs typeface="Arial" panose="020B0604020202020204" pitchFamily="34" charset="0"/>
              </a:rPr>
              <a:t>Highways and Transportation Young Professional of the Year</a:t>
            </a:r>
          </a:p>
        </p:txBody>
      </p:sp>
      <p:sp>
        <p:nvSpPr>
          <p:cNvPr id="26" name="Rectangle 25"/>
          <p:cNvSpPr/>
          <p:nvPr/>
        </p:nvSpPr>
        <p:spPr>
          <a:xfrm>
            <a:off x="6629863" y="410954"/>
            <a:ext cx="233073" cy="365334"/>
          </a:xfrm>
          <a:prstGeom prst="rect">
            <a:avLst/>
          </a:prstGeom>
          <a:solidFill>
            <a:srgbClr val="0033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2" name="Table 1"/>
          <p:cNvGraphicFramePr>
            <a:graphicFrameLocks noGrp="1"/>
          </p:cNvGraphicFramePr>
          <p:nvPr>
            <p:extLst>
              <p:ext uri="{D42A27DB-BD31-4B8C-83A1-F6EECF244321}">
                <p14:modId xmlns:p14="http://schemas.microsoft.com/office/powerpoint/2010/main" val="684724358"/>
              </p:ext>
            </p:extLst>
          </p:nvPr>
        </p:nvGraphicFramePr>
        <p:xfrm>
          <a:off x="1217812" y="4717574"/>
          <a:ext cx="5284391" cy="4633634"/>
        </p:xfrm>
        <a:graphic>
          <a:graphicData uri="http://schemas.openxmlformats.org/drawingml/2006/table">
            <a:tbl>
              <a:tblPr firstRow="1" bandRow="1">
                <a:tableStyleId>{5C22544A-7EE6-4342-B048-85BDC9FD1C3A}</a:tableStyleId>
              </a:tblPr>
              <a:tblGrid>
                <a:gridCol w="1435455">
                  <a:extLst>
                    <a:ext uri="{9D8B030D-6E8A-4147-A177-3AD203B41FA5}">
                      <a16:colId xmlns:a16="http://schemas.microsoft.com/office/drawing/2014/main" val="195823337"/>
                    </a:ext>
                  </a:extLst>
                </a:gridCol>
                <a:gridCol w="1080120">
                  <a:extLst>
                    <a:ext uri="{9D8B030D-6E8A-4147-A177-3AD203B41FA5}">
                      <a16:colId xmlns:a16="http://schemas.microsoft.com/office/drawing/2014/main" val="1763186073"/>
                    </a:ext>
                  </a:extLst>
                </a:gridCol>
                <a:gridCol w="2768816">
                  <a:extLst>
                    <a:ext uri="{9D8B030D-6E8A-4147-A177-3AD203B41FA5}">
                      <a16:colId xmlns:a16="http://schemas.microsoft.com/office/drawing/2014/main" val="859410270"/>
                    </a:ext>
                  </a:extLst>
                </a:gridCol>
              </a:tblGrid>
              <a:tr h="409796">
                <a:tc>
                  <a:txBody>
                    <a:bodyPr/>
                    <a:lstStyle/>
                    <a:p>
                      <a:pPr marL="0" algn="l" defTabSz="914400" rtl="0" eaLnBrk="1" latinLnBrk="0" hangingPunct="1">
                        <a:lnSpc>
                          <a:spcPct val="115000"/>
                        </a:lnSpc>
                        <a:spcAft>
                          <a:spcPts val="0"/>
                        </a:spcAft>
                      </a:pPr>
                      <a:r>
                        <a:rPr lang="en-GB" sz="1100" b="1" kern="1200" dirty="0">
                          <a:solidFill>
                            <a:schemeClr val="lt1"/>
                          </a:solidFill>
                          <a:effectLst/>
                          <a:latin typeface="Arial" panose="020B0604020202020204" pitchFamily="34" charset="0"/>
                          <a:ea typeface="+mn-ea"/>
                          <a:cs typeface="Arial" panose="020B0604020202020204" pitchFamily="34" charset="0"/>
                        </a:rPr>
                        <a:t>Name</a:t>
                      </a:r>
                    </a:p>
                  </a:txBody>
                  <a:tcPr anchor="ctr">
                    <a:solidFill>
                      <a:schemeClr val="accent2"/>
                    </a:solidFill>
                  </a:tcPr>
                </a:tc>
                <a:tc gridSpan="2">
                  <a:txBody>
                    <a:bodyPr/>
                    <a:lstStyle/>
                    <a:p>
                      <a:pPr marL="0" algn="l" defTabSz="914400" rtl="0" eaLnBrk="1" latinLnBrk="0" hangingPunct="1">
                        <a:lnSpc>
                          <a:spcPct val="115000"/>
                        </a:lnSpc>
                        <a:spcAft>
                          <a:spcPts val="0"/>
                        </a:spcAft>
                      </a:pPr>
                      <a:endParaRPr lang="en-GB" sz="1100" b="1" kern="1200" dirty="0">
                        <a:solidFill>
                          <a:schemeClr val="tx1"/>
                        </a:solidFill>
                        <a:effectLst/>
                        <a:latin typeface="Arial" panose="020B0604020202020204" pitchFamily="34" charset="0"/>
                        <a:ea typeface="+mn-ea"/>
                        <a:cs typeface="Arial" panose="020B0604020202020204" pitchFamily="34" charset="0"/>
                      </a:endParaRPr>
                    </a:p>
                  </a:txBody>
                  <a:tcPr>
                    <a:solidFill>
                      <a:schemeClr val="bg2">
                        <a:lumMod val="20000"/>
                        <a:lumOff val="80000"/>
                      </a:schemeClr>
                    </a:solidFill>
                  </a:tcPr>
                </a:tc>
                <a:tc hMerge="1">
                  <a:txBody>
                    <a:bodyPr/>
                    <a:lstStyle/>
                    <a:p>
                      <a:endParaRPr lang="en-GB"/>
                    </a:p>
                  </a:txBody>
                  <a:tcPr/>
                </a:tc>
                <a:extLst>
                  <a:ext uri="{0D108BD9-81ED-4DB2-BD59-A6C34878D82A}">
                    <a16:rowId xmlns:a16="http://schemas.microsoft.com/office/drawing/2014/main" val="1859600596"/>
                  </a:ext>
                </a:extLst>
              </a:tr>
              <a:tr h="370840">
                <a:tc rowSpan="5">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1" kern="1200" dirty="0">
                          <a:solidFill>
                            <a:schemeClr val="lt1"/>
                          </a:solidFill>
                          <a:effectLst/>
                          <a:latin typeface="Arial" panose="020B0604020202020204" pitchFamily="34" charset="0"/>
                          <a:ea typeface="+mn-ea"/>
                          <a:cs typeface="Arial" panose="020B0604020202020204" pitchFamily="34" charset="0"/>
                        </a:rPr>
                        <a:t>Contact</a:t>
                      </a:r>
                      <a:r>
                        <a:rPr lang="en-GB" sz="1100" b="1" kern="1200" baseline="0" dirty="0">
                          <a:solidFill>
                            <a:schemeClr val="lt1"/>
                          </a:solidFill>
                          <a:effectLst/>
                          <a:latin typeface="Arial" panose="020B0604020202020204" pitchFamily="34" charset="0"/>
                          <a:ea typeface="+mn-ea"/>
                          <a:cs typeface="Arial" panose="020B0604020202020204" pitchFamily="34" charset="0"/>
                        </a:rPr>
                        <a:t> Details</a:t>
                      </a:r>
                      <a:endParaRPr lang="en-GB" sz="11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tc>
                  <a:txBody>
                    <a:bodyPr/>
                    <a:lstStyle/>
                    <a:p>
                      <a:r>
                        <a:rPr lang="en-GB" sz="1100" dirty="0"/>
                        <a:t>Location</a:t>
                      </a:r>
                    </a:p>
                  </a:txBody>
                  <a:tcPr anchor="ct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2339378585"/>
                  </a:ext>
                </a:extLst>
              </a:tr>
              <a:tr h="370840">
                <a:tc vMerge="1">
                  <a:txBody>
                    <a:bodyPr/>
                    <a:lstStyle/>
                    <a:p>
                      <a:endParaRPr lang="en-GB"/>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a:t>Position</a:t>
                      </a:r>
                    </a:p>
                  </a:txBody>
                  <a:tcPr anchor="ct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584559313"/>
                  </a:ext>
                </a:extLst>
              </a:tr>
              <a:tr h="370840">
                <a:tc vMerge="1">
                  <a:txBody>
                    <a:bodyPr/>
                    <a:lstStyle/>
                    <a:p>
                      <a:pPr marL="0" algn="l" defTabSz="914400" rtl="0" eaLnBrk="1" latinLnBrk="0" hangingPunct="1">
                        <a:lnSpc>
                          <a:spcPct val="115000"/>
                        </a:lnSpc>
                        <a:spcAft>
                          <a:spcPts val="0"/>
                        </a:spcAft>
                      </a:pPr>
                      <a:endParaRPr lang="en-GB" sz="11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tc>
                  <a:txBody>
                    <a:bodyPr/>
                    <a:lstStyle/>
                    <a:p>
                      <a:r>
                        <a:rPr lang="en-GB" sz="1100" dirty="0"/>
                        <a:t>Organisation</a:t>
                      </a:r>
                    </a:p>
                  </a:txBody>
                  <a:tcPr anchor="ct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3018679738"/>
                  </a:ext>
                </a:extLst>
              </a:tr>
              <a:tr h="657326">
                <a:tc vMerge="1">
                  <a:txBody>
                    <a:bodyPr/>
                    <a:lstStyle/>
                    <a:p>
                      <a:pPr marL="0" algn="l" defTabSz="914400" rtl="0" eaLnBrk="1" latinLnBrk="0" hangingPunct="1">
                        <a:lnSpc>
                          <a:spcPct val="115000"/>
                        </a:lnSpc>
                        <a:spcAft>
                          <a:spcPts val="0"/>
                        </a:spcAft>
                      </a:pPr>
                      <a:endParaRPr lang="en-GB" sz="11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tc>
                  <a:txBody>
                    <a:bodyPr/>
                    <a:lstStyle/>
                    <a:p>
                      <a:r>
                        <a:rPr lang="en-GB" sz="1100" dirty="0"/>
                        <a:t>Address</a:t>
                      </a:r>
                    </a:p>
                  </a:txBody>
                  <a:tcPr anchor="ct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1646196362"/>
                  </a:ext>
                </a:extLst>
              </a:tr>
              <a:tr h="133216">
                <a:tc vMerge="1">
                  <a:txBody>
                    <a:bodyPr/>
                    <a:lstStyle/>
                    <a:p>
                      <a:pPr marL="0" algn="l" defTabSz="914400" rtl="0" eaLnBrk="1" latinLnBrk="0" hangingPunct="1">
                        <a:lnSpc>
                          <a:spcPct val="115000"/>
                        </a:lnSpc>
                        <a:spcAft>
                          <a:spcPts val="0"/>
                        </a:spcAft>
                      </a:pPr>
                      <a:endParaRPr lang="en-GB" sz="11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0000"/>
                          </a:solidFill>
                          <a:effectLst/>
                          <a:uLnTx/>
                          <a:uFillTx/>
                          <a:latin typeface="+mn-lt"/>
                          <a:ea typeface="+mn-ea"/>
                          <a:cs typeface="+mn-cs"/>
                        </a:rPr>
                        <a:t>Email</a:t>
                      </a:r>
                    </a:p>
                  </a:txBody>
                  <a:tcP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3228891578"/>
                  </a:ext>
                </a:extLst>
              </a:tr>
              <a:tr h="370840">
                <a:tc rowSpan="5">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GB" sz="1100" b="1" kern="1200" dirty="0">
                          <a:solidFill>
                            <a:schemeClr val="lt1"/>
                          </a:solidFill>
                          <a:effectLst/>
                          <a:latin typeface="Arial" panose="020B0604020202020204" pitchFamily="34" charset="0"/>
                          <a:ea typeface="+mn-ea"/>
                          <a:cs typeface="Arial" panose="020B0604020202020204" pitchFamily="34" charset="0"/>
                        </a:rPr>
                        <a:t>Submitter’s details</a:t>
                      </a:r>
                    </a:p>
                  </a:txBody>
                  <a:tcPr anchor="ctr">
                    <a:solidFill>
                      <a:schemeClr val="accent2"/>
                    </a:solidFill>
                  </a:tcPr>
                </a:tc>
                <a:tc>
                  <a:txBody>
                    <a:bodyPr/>
                    <a:lstStyle/>
                    <a:p>
                      <a:r>
                        <a:rPr lang="en-GB" sz="1100" dirty="0"/>
                        <a:t>Name</a:t>
                      </a:r>
                    </a:p>
                  </a:txBody>
                  <a:tcPr anchor="ct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792151055"/>
                  </a:ext>
                </a:extLst>
              </a:tr>
              <a:tr h="370840">
                <a:tc vMerge="1">
                  <a:txBody>
                    <a:bodyPr/>
                    <a:lstStyle/>
                    <a:p>
                      <a:endParaRPr lang="en-GB"/>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100" dirty="0"/>
                        <a:t>Position</a:t>
                      </a:r>
                    </a:p>
                  </a:txBody>
                  <a:tcPr anchor="ct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467144598"/>
                  </a:ext>
                </a:extLst>
              </a:tr>
              <a:tr h="370840">
                <a:tc vMerge="1">
                  <a:txBody>
                    <a:bodyPr/>
                    <a:lstStyle/>
                    <a:p>
                      <a:pPr marL="0" algn="l" defTabSz="914400" rtl="0" eaLnBrk="1" latinLnBrk="0" hangingPunct="1">
                        <a:lnSpc>
                          <a:spcPct val="115000"/>
                        </a:lnSpc>
                        <a:spcAft>
                          <a:spcPts val="0"/>
                        </a:spcAft>
                      </a:pPr>
                      <a:endParaRPr lang="en-GB" sz="11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tc>
                  <a:txBody>
                    <a:bodyPr/>
                    <a:lstStyle/>
                    <a:p>
                      <a:r>
                        <a:rPr lang="en-GB" sz="1100" dirty="0"/>
                        <a:t>Organisation</a:t>
                      </a:r>
                    </a:p>
                  </a:txBody>
                  <a:tcPr anchor="ct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3180076969"/>
                  </a:ext>
                </a:extLst>
              </a:tr>
              <a:tr h="604872">
                <a:tc vMerge="1">
                  <a:txBody>
                    <a:bodyPr/>
                    <a:lstStyle/>
                    <a:p>
                      <a:pPr marL="0" algn="l" defTabSz="914400" rtl="0" eaLnBrk="1" latinLnBrk="0" hangingPunct="1">
                        <a:lnSpc>
                          <a:spcPct val="115000"/>
                        </a:lnSpc>
                        <a:spcAft>
                          <a:spcPts val="0"/>
                        </a:spcAft>
                      </a:pPr>
                      <a:endParaRPr lang="en-GB" sz="11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tc>
                  <a:txBody>
                    <a:bodyPr/>
                    <a:lstStyle/>
                    <a:p>
                      <a:r>
                        <a:rPr lang="en-GB" sz="1100" dirty="0"/>
                        <a:t>Address</a:t>
                      </a:r>
                    </a:p>
                  </a:txBody>
                  <a:tcPr anchor="ct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2266245402"/>
                  </a:ext>
                </a:extLst>
              </a:tr>
              <a:tr h="370840">
                <a:tc vMerge="1">
                  <a:txBody>
                    <a:bodyPr/>
                    <a:lstStyle/>
                    <a:p>
                      <a:pPr marL="0" algn="l" defTabSz="914400" rtl="0" eaLnBrk="1" latinLnBrk="0" hangingPunct="1">
                        <a:lnSpc>
                          <a:spcPct val="115000"/>
                        </a:lnSpc>
                        <a:spcAft>
                          <a:spcPts val="0"/>
                        </a:spcAft>
                      </a:pPr>
                      <a:endParaRPr lang="en-GB" sz="11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tc>
                  <a:txBody>
                    <a:bodyPr/>
                    <a:lstStyle/>
                    <a:p>
                      <a:r>
                        <a:rPr lang="en-GB" sz="1100" dirty="0"/>
                        <a:t>Email</a:t>
                      </a:r>
                    </a:p>
                  </a:txBody>
                  <a:tcPr anchor="ctr">
                    <a:solidFill>
                      <a:schemeClr val="bg2">
                        <a:lumMod val="60000"/>
                        <a:lumOff val="40000"/>
                      </a:schemeClr>
                    </a:solidFill>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2023668119"/>
                  </a:ext>
                </a:extLst>
              </a:tr>
            </a:tbl>
          </a:graphicData>
        </a:graphic>
      </p:graphicFrame>
    </p:spTree>
    <p:extLst>
      <p:ext uri="{BB962C8B-B14F-4D97-AF65-F5344CB8AC3E}">
        <p14:creationId xmlns:p14="http://schemas.microsoft.com/office/powerpoint/2010/main" val="585373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5" name="Group 24"/>
          <p:cNvGrpSpPr/>
          <p:nvPr/>
        </p:nvGrpSpPr>
        <p:grpSpPr>
          <a:xfrm flipH="1">
            <a:off x="5658606" y="415924"/>
            <a:ext cx="890588" cy="9145588"/>
            <a:chOff x="333375" y="415925"/>
            <a:chExt cx="890588" cy="9145588"/>
          </a:xfrm>
        </p:grpSpPr>
        <p:sp>
          <p:nvSpPr>
            <p:cNvPr id="26" name="Arc 10"/>
            <p:cNvSpPr>
              <a:spLocks/>
            </p:cNvSpPr>
            <p:nvPr/>
          </p:nvSpPr>
          <p:spPr bwMode="auto">
            <a:xfrm rot="-5400000">
              <a:off x="300037" y="449263"/>
              <a:ext cx="936625" cy="86995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00338E"/>
            </a:solidFill>
            <a:ln>
              <a:noFill/>
            </a:ln>
            <a:effectLst/>
            <a:extLst>
              <a:ext uri="{91240B29-F687-4F45-9708-019B960494DF}">
                <a14:hiddenLine xmlns:a14="http://schemas.microsoft.com/office/drawing/2010/main" w="9525">
                  <a:solidFill>
                    <a:srgbClr val="49509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7" name="Arc 11"/>
            <p:cNvSpPr>
              <a:spLocks/>
            </p:cNvSpPr>
            <p:nvPr/>
          </p:nvSpPr>
          <p:spPr bwMode="auto">
            <a:xfrm rot="-5400000">
              <a:off x="587375" y="738188"/>
              <a:ext cx="584200" cy="66040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28" name="Rectangle 17"/>
            <p:cNvSpPr>
              <a:spLocks noChangeArrowheads="1"/>
            </p:cNvSpPr>
            <p:nvPr/>
          </p:nvSpPr>
          <p:spPr bwMode="auto">
            <a:xfrm>
              <a:off x="333375" y="1352550"/>
              <a:ext cx="215900" cy="8208963"/>
            </a:xfrm>
            <a:prstGeom prst="rect">
              <a:avLst/>
            </a:prstGeom>
            <a:solidFill>
              <a:srgbClr val="00338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dirty="0"/>
            </a:p>
          </p:txBody>
        </p:sp>
        <p:sp>
          <p:nvSpPr>
            <p:cNvPr id="38" name="Arc 18"/>
            <p:cNvSpPr>
              <a:spLocks/>
            </p:cNvSpPr>
            <p:nvPr/>
          </p:nvSpPr>
          <p:spPr bwMode="auto">
            <a:xfrm rot="-5400000">
              <a:off x="696119" y="845344"/>
              <a:ext cx="503237" cy="51117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0098AA"/>
            </a:solidFill>
            <a:ln>
              <a:noFill/>
            </a:ln>
            <a:effectLst/>
            <a:extLst>
              <a:ext uri="{91240B29-F687-4F45-9708-019B960494DF}">
                <a14:hiddenLine xmlns:a14="http://schemas.microsoft.com/office/drawing/2010/main" w="9525">
                  <a:solidFill>
                    <a:srgbClr val="49509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9" name="Arc 19"/>
            <p:cNvSpPr>
              <a:spLocks/>
            </p:cNvSpPr>
            <p:nvPr/>
          </p:nvSpPr>
          <p:spPr bwMode="auto">
            <a:xfrm rot="-5400000">
              <a:off x="770731" y="913607"/>
              <a:ext cx="517525" cy="388938"/>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40" name="Rectangle 20"/>
            <p:cNvSpPr>
              <a:spLocks noChangeArrowheads="1"/>
            </p:cNvSpPr>
            <p:nvPr/>
          </p:nvSpPr>
          <p:spPr bwMode="auto">
            <a:xfrm>
              <a:off x="692150" y="1352550"/>
              <a:ext cx="144463" cy="8208963"/>
            </a:xfrm>
            <a:prstGeom prst="rect">
              <a:avLst/>
            </a:prstGeom>
            <a:solidFill>
              <a:srgbClr val="0098A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dirty="0"/>
            </a:p>
          </p:txBody>
        </p:sp>
        <p:sp>
          <p:nvSpPr>
            <p:cNvPr id="41" name="Rectangle 22"/>
            <p:cNvSpPr>
              <a:spLocks noChangeArrowheads="1"/>
            </p:cNvSpPr>
            <p:nvPr/>
          </p:nvSpPr>
          <p:spPr bwMode="auto">
            <a:xfrm flipV="1">
              <a:off x="549275" y="1352550"/>
              <a:ext cx="139700" cy="82089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dirty="0"/>
            </a:p>
          </p:txBody>
        </p:sp>
      </p:grpSp>
      <p:sp>
        <p:nvSpPr>
          <p:cNvPr id="6" name="Rectangle 5"/>
          <p:cNvSpPr/>
          <p:nvPr/>
        </p:nvSpPr>
        <p:spPr>
          <a:xfrm>
            <a:off x="0" y="410953"/>
            <a:ext cx="5679244" cy="365334"/>
          </a:xfrm>
          <a:prstGeom prst="rect">
            <a:avLst/>
          </a:prstGeom>
          <a:solidFill>
            <a:srgbClr val="0033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rgbClr val="00338E"/>
              </a:solidFill>
            </a:endParaRPr>
          </a:p>
        </p:txBody>
      </p:sp>
      <p:sp>
        <p:nvSpPr>
          <p:cNvPr id="14" name="TextBox 13"/>
          <p:cNvSpPr txBox="1"/>
          <p:nvPr/>
        </p:nvSpPr>
        <p:spPr>
          <a:xfrm>
            <a:off x="3125242" y="466552"/>
            <a:ext cx="2362200" cy="230832"/>
          </a:xfrm>
          <a:prstGeom prst="rect">
            <a:avLst/>
          </a:prstGeom>
          <a:noFill/>
        </p:spPr>
        <p:txBody>
          <a:bodyPr wrap="square" rtlCol="0">
            <a:spAutoFit/>
          </a:bodyPr>
          <a:lstStyle/>
          <a:p>
            <a:pPr algn="r"/>
            <a:r>
              <a:rPr lang="en-GB" sz="900" b="1" dirty="0">
                <a:solidFill>
                  <a:schemeClr val="bg1"/>
                </a:solidFill>
                <a:latin typeface="Arial" panose="020B0604020202020204" pitchFamily="34" charset="0"/>
                <a:cs typeface="Arial" panose="020B0604020202020204" pitchFamily="34" charset="0"/>
              </a:rPr>
              <a:t>www.ciht.org.uk/neandc</a:t>
            </a:r>
          </a:p>
        </p:txBody>
      </p:sp>
      <p:sp>
        <p:nvSpPr>
          <p:cNvPr id="24" name="Line 33"/>
          <p:cNvSpPr>
            <a:spLocks noChangeShapeType="1"/>
          </p:cNvSpPr>
          <p:nvPr/>
        </p:nvSpPr>
        <p:spPr bwMode="auto">
          <a:xfrm flipV="1">
            <a:off x="0" y="9554763"/>
            <a:ext cx="6869221" cy="6749"/>
          </a:xfrm>
          <a:prstGeom prst="line">
            <a:avLst/>
          </a:prstGeom>
          <a:ln w="127000">
            <a:solidFill>
              <a:srgbClr val="00338E"/>
            </a:solidFill>
            <a:miter lim="800000"/>
          </a:ln>
        </p:spPr>
        <p:style>
          <a:lnRef idx="1">
            <a:schemeClr val="accent1"/>
          </a:lnRef>
          <a:fillRef idx="0">
            <a:schemeClr val="accent1"/>
          </a:fillRef>
          <a:effectRef idx="0">
            <a:schemeClr val="accent1"/>
          </a:effectRef>
          <a:fontRef idx="minor">
            <a:schemeClr val="tx1"/>
          </a:fontRef>
        </p:style>
        <p:txBody>
          <a:bodyPr/>
          <a:lstStyle/>
          <a:p>
            <a:endParaRPr lang="en-GB" dirty="0"/>
          </a:p>
        </p:txBody>
      </p:sp>
      <p:sp>
        <p:nvSpPr>
          <p:cNvPr id="31" name="Text Box 28"/>
          <p:cNvSpPr txBox="1">
            <a:spLocks noChangeArrowheads="1"/>
          </p:cNvSpPr>
          <p:nvPr/>
        </p:nvSpPr>
        <p:spPr bwMode="auto">
          <a:xfrm>
            <a:off x="202368" y="1351547"/>
            <a:ext cx="557582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77470">
              <a:lnSpc>
                <a:spcPct val="100000"/>
              </a:lnSpc>
            </a:pPr>
            <a:r>
              <a:rPr lang="en-GB" sz="1600" b="1" spc="45" dirty="0">
                <a:solidFill>
                  <a:srgbClr val="00338E"/>
                </a:solidFill>
                <a:latin typeface="Arial" panose="020B0604020202020204" pitchFamily="34" charset="0"/>
                <a:cs typeface="Arial" panose="020B0604020202020204" pitchFamily="34" charset="0"/>
              </a:rPr>
              <a:t>North East &amp; Cumbria Region Annual Awards 2022</a:t>
            </a:r>
          </a:p>
        </p:txBody>
      </p:sp>
      <p:sp>
        <p:nvSpPr>
          <p:cNvPr id="32" name="Line 33"/>
          <p:cNvSpPr>
            <a:spLocks noChangeShapeType="1"/>
          </p:cNvSpPr>
          <p:nvPr/>
        </p:nvSpPr>
        <p:spPr bwMode="auto">
          <a:xfrm flipV="1">
            <a:off x="-33087" y="2245059"/>
            <a:ext cx="5691692" cy="6749"/>
          </a:xfrm>
          <a:prstGeom prst="line">
            <a:avLst/>
          </a:prstGeom>
          <a:ln w="127000">
            <a:solidFill>
              <a:srgbClr val="00338E"/>
            </a:solidFill>
            <a:miter lim="800000"/>
          </a:ln>
        </p:spPr>
        <p:style>
          <a:lnRef idx="1">
            <a:schemeClr val="accent1"/>
          </a:lnRef>
          <a:fillRef idx="0">
            <a:schemeClr val="accent1"/>
          </a:fillRef>
          <a:effectRef idx="0">
            <a:schemeClr val="accent1"/>
          </a:effectRef>
          <a:fontRef idx="minor">
            <a:schemeClr val="tx1"/>
          </a:fontRef>
        </p:style>
        <p:txBody>
          <a:bodyPr/>
          <a:lstStyle/>
          <a:p>
            <a:endParaRPr lang="en-GB" dirty="0"/>
          </a:p>
        </p:txBody>
      </p:sp>
      <p:sp>
        <p:nvSpPr>
          <p:cNvPr id="33" name="Text Box 28"/>
          <p:cNvSpPr txBox="1">
            <a:spLocks noChangeArrowheads="1"/>
          </p:cNvSpPr>
          <p:nvPr/>
        </p:nvSpPr>
        <p:spPr bwMode="auto">
          <a:xfrm>
            <a:off x="174915" y="1669116"/>
            <a:ext cx="5871041"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77470">
              <a:lnSpc>
                <a:spcPct val="100000"/>
              </a:lnSpc>
            </a:pPr>
            <a:r>
              <a:rPr lang="en-GB" sz="1400" b="1" spc="45" dirty="0">
                <a:solidFill>
                  <a:srgbClr val="00338E"/>
                </a:solidFill>
                <a:latin typeface="Arial" panose="020B0604020202020204" pitchFamily="34" charset="0"/>
                <a:cs typeface="Arial" panose="020B0604020202020204" pitchFamily="34" charset="0"/>
              </a:rPr>
              <a:t>Highways and Transportation Young Professional of the Year Award - Entry Form</a:t>
            </a:r>
          </a:p>
        </p:txBody>
      </p:sp>
      <p:graphicFrame>
        <p:nvGraphicFramePr>
          <p:cNvPr id="35" name="Table 34"/>
          <p:cNvGraphicFramePr>
            <a:graphicFrameLocks noGrp="1"/>
          </p:cNvGraphicFramePr>
          <p:nvPr>
            <p:extLst>
              <p:ext uri="{D42A27DB-BD31-4B8C-83A1-F6EECF244321}">
                <p14:modId xmlns:p14="http://schemas.microsoft.com/office/powerpoint/2010/main" val="2516217543"/>
              </p:ext>
            </p:extLst>
          </p:nvPr>
        </p:nvGraphicFramePr>
        <p:xfrm>
          <a:off x="388503" y="2494617"/>
          <a:ext cx="5284391" cy="6952381"/>
        </p:xfrm>
        <a:graphic>
          <a:graphicData uri="http://schemas.openxmlformats.org/drawingml/2006/table">
            <a:tbl>
              <a:tblPr firstRow="1" bandRow="1">
                <a:tableStyleId>{5C22544A-7EE6-4342-B048-85BDC9FD1C3A}</a:tableStyleId>
              </a:tblPr>
              <a:tblGrid>
                <a:gridCol w="5284391">
                  <a:extLst>
                    <a:ext uri="{9D8B030D-6E8A-4147-A177-3AD203B41FA5}">
                      <a16:colId xmlns:a16="http://schemas.microsoft.com/office/drawing/2014/main" val="195823337"/>
                    </a:ext>
                  </a:extLst>
                </a:gridCol>
              </a:tblGrid>
              <a:tr h="598334">
                <a:tc>
                  <a:txBody>
                    <a:bodyPr/>
                    <a:lstStyle/>
                    <a:p>
                      <a:pPr marL="0" algn="l" defTabSz="914400" rtl="0" eaLnBrk="1" latinLnBrk="0" hangingPunct="1">
                        <a:lnSpc>
                          <a:spcPct val="115000"/>
                        </a:lnSpc>
                        <a:spcAft>
                          <a:spcPts val="0"/>
                        </a:spcAft>
                      </a:pPr>
                      <a:r>
                        <a:rPr lang="en-GB" sz="1100" b="1" kern="1200" dirty="0">
                          <a:solidFill>
                            <a:schemeClr val="lt1"/>
                          </a:solidFill>
                          <a:effectLst/>
                          <a:latin typeface="Arial" panose="020B0604020202020204" pitchFamily="34" charset="0"/>
                          <a:ea typeface="+mn-ea"/>
                          <a:cs typeface="Arial" panose="020B0604020202020204" pitchFamily="34" charset="0"/>
                        </a:rPr>
                        <a:t>Why is your candidate</a:t>
                      </a:r>
                      <a:r>
                        <a:rPr lang="en-GB" sz="1100" b="1" kern="1200" baseline="0" dirty="0">
                          <a:solidFill>
                            <a:schemeClr val="lt1"/>
                          </a:solidFill>
                          <a:effectLst/>
                          <a:latin typeface="Arial" panose="020B0604020202020204" pitchFamily="34" charset="0"/>
                          <a:ea typeface="+mn-ea"/>
                          <a:cs typeface="Arial" panose="020B0604020202020204" pitchFamily="34" charset="0"/>
                        </a:rPr>
                        <a:t> deserving of the Highways and Transportation Young Professional of the Year Award? </a:t>
                      </a:r>
                      <a:r>
                        <a:rPr lang="en-GB" sz="800" b="1" kern="1200" baseline="0" dirty="0">
                          <a:solidFill>
                            <a:schemeClr val="lt1"/>
                          </a:solidFill>
                          <a:effectLst/>
                          <a:latin typeface="Arial" panose="020B0604020202020204" pitchFamily="34" charset="0"/>
                          <a:ea typeface="+mn-ea"/>
                          <a:cs typeface="Arial" panose="020B0604020202020204" pitchFamily="34" charset="0"/>
                        </a:rPr>
                        <a:t>(maximum 500 words – Supporting images /  pictures / plans can be attached to this submission)</a:t>
                      </a:r>
                      <a:endParaRPr lang="en-GB" sz="8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extLst>
                  <a:ext uri="{0D108BD9-81ED-4DB2-BD59-A6C34878D82A}">
                    <a16:rowId xmlns:a16="http://schemas.microsoft.com/office/drawing/2014/main" val="1859600596"/>
                  </a:ext>
                </a:extLst>
              </a:tr>
              <a:tr h="632984">
                <a:tc>
                  <a:txBody>
                    <a:bodyPr/>
                    <a:lstStyle/>
                    <a:p>
                      <a:pPr marL="0" algn="l" defTabSz="914400" rtl="0" eaLnBrk="1" latinLnBrk="0" hangingPunct="1">
                        <a:lnSpc>
                          <a:spcPct val="115000"/>
                        </a:lnSpc>
                        <a:spcAft>
                          <a:spcPts val="0"/>
                        </a:spcAft>
                      </a:pPr>
                      <a:r>
                        <a:rPr lang="en-GB" sz="800" b="1" kern="1200" dirty="0">
                          <a:solidFill>
                            <a:schemeClr val="tx1"/>
                          </a:solidFill>
                          <a:effectLst/>
                          <a:latin typeface="Arial" panose="020B0604020202020204" pitchFamily="34" charset="0"/>
                          <a:ea typeface="+mn-ea"/>
                          <a:cs typeface="Arial" panose="020B0604020202020204" pitchFamily="34" charset="0"/>
                        </a:rPr>
                        <a:t>Consider:</a:t>
                      </a:r>
                      <a:r>
                        <a:rPr lang="en-GB" sz="800" b="1" kern="1200" baseline="0" dirty="0">
                          <a:solidFill>
                            <a:schemeClr val="tx1"/>
                          </a:solidFill>
                          <a:effectLst/>
                          <a:latin typeface="Arial" panose="020B0604020202020204" pitchFamily="34" charset="0"/>
                          <a:ea typeface="+mn-ea"/>
                          <a:cs typeface="Arial" panose="020B0604020202020204" pitchFamily="34" charset="0"/>
                        </a:rPr>
                        <a:t> Their professionalism, dedication to helping others, commitment to sharing best practice amongst colleagues and the wider professional community. The submission will be judged against the following criteria (equal weighting to all categories) – professional development, enthusiasm, being a role model and helping others, and general competence. </a:t>
                      </a:r>
                      <a:endParaRPr lang="en-GB" sz="800" b="1" kern="1200" dirty="0">
                        <a:solidFill>
                          <a:schemeClr val="tx1"/>
                        </a:solidFill>
                        <a:effectLst/>
                        <a:latin typeface="Arial" panose="020B0604020202020204" pitchFamily="34" charset="0"/>
                        <a:ea typeface="+mn-ea"/>
                        <a:cs typeface="Arial" panose="020B0604020202020204" pitchFamily="34" charset="0"/>
                      </a:endParaRPr>
                    </a:p>
                  </a:txBody>
                  <a:tcPr anchor="ctr">
                    <a:solidFill>
                      <a:schemeClr val="bg2">
                        <a:lumMod val="60000"/>
                        <a:lumOff val="40000"/>
                      </a:schemeClr>
                    </a:solidFill>
                  </a:tcPr>
                </a:tc>
                <a:extLst>
                  <a:ext uri="{0D108BD9-81ED-4DB2-BD59-A6C34878D82A}">
                    <a16:rowId xmlns:a16="http://schemas.microsoft.com/office/drawing/2014/main" val="3251479444"/>
                  </a:ext>
                </a:extLst>
              </a:tr>
              <a:tr h="5706765">
                <a:tc>
                  <a:txBody>
                    <a:bodyPr/>
                    <a:lstStyle/>
                    <a:p>
                      <a:pPr marL="0" algn="l" defTabSz="914400" rtl="0" eaLnBrk="1" latinLnBrk="0" hangingPunct="1">
                        <a:lnSpc>
                          <a:spcPct val="115000"/>
                        </a:lnSpc>
                        <a:spcAft>
                          <a:spcPts val="0"/>
                        </a:spcAft>
                      </a:pPr>
                      <a:endParaRPr lang="en-GB" sz="1100" b="1" kern="1200" dirty="0">
                        <a:solidFill>
                          <a:schemeClr val="tx1"/>
                        </a:solidFill>
                        <a:effectLst/>
                        <a:latin typeface="Arial" panose="020B0604020202020204" pitchFamily="34" charset="0"/>
                        <a:ea typeface="+mn-ea"/>
                        <a:cs typeface="Arial" panose="020B0604020202020204" pitchFamily="34" charset="0"/>
                      </a:endParaRPr>
                    </a:p>
                  </a:txBody>
                  <a:tcPr anchor="ctr">
                    <a:solidFill>
                      <a:schemeClr val="bg2">
                        <a:lumMod val="20000"/>
                        <a:lumOff val="80000"/>
                      </a:schemeClr>
                    </a:solidFill>
                  </a:tcPr>
                </a:tc>
                <a:extLst>
                  <a:ext uri="{0D108BD9-81ED-4DB2-BD59-A6C34878D82A}">
                    <a16:rowId xmlns:a16="http://schemas.microsoft.com/office/drawing/2014/main" val="3228891578"/>
                  </a:ext>
                </a:extLst>
              </a:tr>
            </a:tbl>
          </a:graphicData>
        </a:graphic>
      </p:graphicFrame>
    </p:spTree>
    <p:extLst>
      <p:ext uri="{BB962C8B-B14F-4D97-AF65-F5344CB8AC3E}">
        <p14:creationId xmlns:p14="http://schemas.microsoft.com/office/powerpoint/2010/main" val="2214173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3402779" y="410954"/>
            <a:ext cx="3227083" cy="365334"/>
          </a:xfrm>
          <a:prstGeom prst="rect">
            <a:avLst/>
          </a:prstGeom>
          <a:solidFill>
            <a:srgbClr val="0033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5" name="TextBox 4"/>
          <p:cNvSpPr txBox="1"/>
          <p:nvPr/>
        </p:nvSpPr>
        <p:spPr>
          <a:xfrm>
            <a:off x="4114800" y="1216968"/>
            <a:ext cx="2362200" cy="230832"/>
          </a:xfrm>
          <a:prstGeom prst="rect">
            <a:avLst/>
          </a:prstGeom>
          <a:noFill/>
        </p:spPr>
        <p:txBody>
          <a:bodyPr wrap="square" rtlCol="0">
            <a:spAutoFit/>
          </a:bodyPr>
          <a:lstStyle/>
          <a:p>
            <a:pPr algn="r"/>
            <a:r>
              <a:rPr lang="en-GB" sz="900" b="1" dirty="0">
                <a:solidFill>
                  <a:schemeClr val="bg1"/>
                </a:solidFill>
                <a:latin typeface="Arial" panose="020B0604020202020204" pitchFamily="34" charset="0"/>
                <a:cs typeface="Arial" panose="020B0604020202020204" pitchFamily="34" charset="0"/>
              </a:rPr>
              <a:t>www.ciht.org.uk/ne</a:t>
            </a:r>
          </a:p>
        </p:txBody>
      </p:sp>
      <p:grpSp>
        <p:nvGrpSpPr>
          <p:cNvPr id="21" name="Group 20"/>
          <p:cNvGrpSpPr/>
          <p:nvPr/>
        </p:nvGrpSpPr>
        <p:grpSpPr>
          <a:xfrm>
            <a:off x="333375" y="415925"/>
            <a:ext cx="890588" cy="9145588"/>
            <a:chOff x="333375" y="415925"/>
            <a:chExt cx="890588" cy="9145588"/>
          </a:xfrm>
        </p:grpSpPr>
        <p:sp>
          <p:nvSpPr>
            <p:cNvPr id="29" name="Arc 10"/>
            <p:cNvSpPr>
              <a:spLocks/>
            </p:cNvSpPr>
            <p:nvPr/>
          </p:nvSpPr>
          <p:spPr bwMode="auto">
            <a:xfrm rot="-5400000">
              <a:off x="300037" y="449263"/>
              <a:ext cx="936625" cy="86995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00338E"/>
            </a:solidFill>
            <a:ln>
              <a:noFill/>
            </a:ln>
            <a:effectLst/>
            <a:extLst>
              <a:ext uri="{91240B29-F687-4F45-9708-019B960494DF}">
                <a14:hiddenLine xmlns:a14="http://schemas.microsoft.com/office/drawing/2010/main" w="9525">
                  <a:solidFill>
                    <a:srgbClr val="49509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0" name="Arc 11"/>
            <p:cNvSpPr>
              <a:spLocks/>
            </p:cNvSpPr>
            <p:nvPr/>
          </p:nvSpPr>
          <p:spPr bwMode="auto">
            <a:xfrm rot="-5400000">
              <a:off x="587375" y="738188"/>
              <a:ext cx="584200" cy="66040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1" name="Rectangle 17"/>
            <p:cNvSpPr>
              <a:spLocks noChangeArrowheads="1"/>
            </p:cNvSpPr>
            <p:nvPr/>
          </p:nvSpPr>
          <p:spPr bwMode="auto">
            <a:xfrm>
              <a:off x="333375" y="1352550"/>
              <a:ext cx="215900" cy="8208963"/>
            </a:xfrm>
            <a:prstGeom prst="rect">
              <a:avLst/>
            </a:prstGeom>
            <a:solidFill>
              <a:srgbClr val="00338E"/>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dirty="0"/>
            </a:p>
          </p:txBody>
        </p:sp>
        <p:sp>
          <p:nvSpPr>
            <p:cNvPr id="32" name="Arc 18"/>
            <p:cNvSpPr>
              <a:spLocks/>
            </p:cNvSpPr>
            <p:nvPr/>
          </p:nvSpPr>
          <p:spPr bwMode="auto">
            <a:xfrm rot="-5400000">
              <a:off x="696119" y="845344"/>
              <a:ext cx="503237" cy="511175"/>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0098AA"/>
            </a:solidFill>
            <a:ln>
              <a:noFill/>
            </a:ln>
            <a:effectLst/>
            <a:extLst>
              <a:ext uri="{91240B29-F687-4F45-9708-019B960494DF}">
                <a14:hiddenLine xmlns:a14="http://schemas.microsoft.com/office/drawing/2010/main" w="9525">
                  <a:solidFill>
                    <a:srgbClr val="495093"/>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3" name="Arc 19"/>
            <p:cNvSpPr>
              <a:spLocks/>
            </p:cNvSpPr>
            <p:nvPr/>
          </p:nvSpPr>
          <p:spPr bwMode="auto">
            <a:xfrm rot="-5400000">
              <a:off x="770731" y="913607"/>
              <a:ext cx="517525" cy="388938"/>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Lst>
              <a:ahLst/>
              <a:cxnLst>
                <a:cxn ang="T6">
                  <a:pos x="T0" y="T1"/>
                </a:cxn>
                <a:cxn ang="T7">
                  <a:pos x="T2" y="T3"/>
                </a:cxn>
                <a:cxn ang="T8">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rgbClr val="FFFFFF"/>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dirty="0"/>
            </a:p>
          </p:txBody>
        </p:sp>
        <p:sp>
          <p:nvSpPr>
            <p:cNvPr id="34" name="Rectangle 20"/>
            <p:cNvSpPr>
              <a:spLocks noChangeArrowheads="1"/>
            </p:cNvSpPr>
            <p:nvPr/>
          </p:nvSpPr>
          <p:spPr bwMode="auto">
            <a:xfrm>
              <a:off x="692150" y="1352550"/>
              <a:ext cx="144463" cy="8208963"/>
            </a:xfrm>
            <a:prstGeom prst="rect">
              <a:avLst/>
            </a:prstGeom>
            <a:solidFill>
              <a:srgbClr val="0098A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dirty="0"/>
            </a:p>
          </p:txBody>
        </p:sp>
        <p:sp>
          <p:nvSpPr>
            <p:cNvPr id="35" name="Rectangle 22"/>
            <p:cNvSpPr>
              <a:spLocks noChangeArrowheads="1"/>
            </p:cNvSpPr>
            <p:nvPr/>
          </p:nvSpPr>
          <p:spPr bwMode="auto">
            <a:xfrm flipV="1">
              <a:off x="549275" y="1352550"/>
              <a:ext cx="139700" cy="8208963"/>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altLang="en-US" dirty="0"/>
            </a:p>
          </p:txBody>
        </p:sp>
      </p:grpSp>
      <p:pic>
        <p:nvPicPr>
          <p:cNvPr id="22" name="Picture 2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03052" y="410954"/>
            <a:ext cx="1800000" cy="760441"/>
          </a:xfrm>
          <a:prstGeom prst="rect">
            <a:avLst/>
          </a:prstGeom>
        </p:spPr>
      </p:pic>
      <p:sp>
        <p:nvSpPr>
          <p:cNvPr id="20" name="Text Box 28"/>
          <p:cNvSpPr txBox="1">
            <a:spLocks noChangeArrowheads="1"/>
          </p:cNvSpPr>
          <p:nvPr/>
        </p:nvSpPr>
        <p:spPr bwMode="auto">
          <a:xfrm>
            <a:off x="1004589" y="1362651"/>
            <a:ext cx="557582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77470">
              <a:lnSpc>
                <a:spcPct val="100000"/>
              </a:lnSpc>
            </a:pPr>
            <a:r>
              <a:rPr lang="en-GB" sz="1600" b="1" spc="45" dirty="0">
                <a:solidFill>
                  <a:srgbClr val="00338E"/>
                </a:solidFill>
                <a:latin typeface="Arial" panose="020B0604020202020204" pitchFamily="34" charset="0"/>
                <a:cs typeface="Arial" panose="020B0604020202020204" pitchFamily="34" charset="0"/>
              </a:rPr>
              <a:t>North East &amp; Cumbria Region Annual Awards 2022</a:t>
            </a:r>
          </a:p>
        </p:txBody>
      </p:sp>
      <p:sp>
        <p:nvSpPr>
          <p:cNvPr id="26" name="Line 33"/>
          <p:cNvSpPr>
            <a:spLocks noChangeShapeType="1"/>
          </p:cNvSpPr>
          <p:nvPr/>
        </p:nvSpPr>
        <p:spPr bwMode="auto">
          <a:xfrm flipV="1">
            <a:off x="1158917" y="2125420"/>
            <a:ext cx="5691692" cy="6749"/>
          </a:xfrm>
          <a:prstGeom prst="line">
            <a:avLst/>
          </a:prstGeom>
          <a:ln w="127000">
            <a:solidFill>
              <a:srgbClr val="00338E"/>
            </a:solidFill>
            <a:miter lim="800000"/>
          </a:ln>
        </p:spPr>
        <p:style>
          <a:lnRef idx="1">
            <a:schemeClr val="accent1"/>
          </a:lnRef>
          <a:fillRef idx="0">
            <a:schemeClr val="accent1"/>
          </a:fillRef>
          <a:effectRef idx="0">
            <a:schemeClr val="accent1"/>
          </a:effectRef>
          <a:fontRef idx="minor">
            <a:schemeClr val="tx1"/>
          </a:fontRef>
        </p:style>
        <p:txBody>
          <a:bodyPr/>
          <a:lstStyle/>
          <a:p>
            <a:endParaRPr lang="en-GB" dirty="0"/>
          </a:p>
        </p:txBody>
      </p:sp>
      <p:sp>
        <p:nvSpPr>
          <p:cNvPr id="27" name="Text Box 28"/>
          <p:cNvSpPr txBox="1">
            <a:spLocks noChangeArrowheads="1"/>
          </p:cNvSpPr>
          <p:nvPr/>
        </p:nvSpPr>
        <p:spPr bwMode="auto">
          <a:xfrm>
            <a:off x="1004589" y="1677611"/>
            <a:ext cx="5831212" cy="307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77470">
              <a:lnSpc>
                <a:spcPct val="100000"/>
              </a:lnSpc>
            </a:pPr>
            <a:r>
              <a:rPr lang="en-GB" sz="1400" b="1" spc="45" dirty="0">
                <a:solidFill>
                  <a:srgbClr val="00338E"/>
                </a:solidFill>
                <a:latin typeface="Arial" panose="020B0604020202020204" pitchFamily="34" charset="0"/>
                <a:cs typeface="Arial" panose="020B0604020202020204" pitchFamily="34" charset="0"/>
              </a:rPr>
              <a:t>Highways and Transportation  Young Professional of the Year</a:t>
            </a:r>
          </a:p>
        </p:txBody>
      </p:sp>
      <p:sp>
        <p:nvSpPr>
          <p:cNvPr id="41" name="Rectangle 40"/>
          <p:cNvSpPr/>
          <p:nvPr/>
        </p:nvSpPr>
        <p:spPr>
          <a:xfrm>
            <a:off x="6629863" y="410954"/>
            <a:ext cx="228137" cy="365334"/>
          </a:xfrm>
          <a:prstGeom prst="rect">
            <a:avLst/>
          </a:prstGeom>
          <a:solidFill>
            <a:srgbClr val="0033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graphicFrame>
        <p:nvGraphicFramePr>
          <p:cNvPr id="43" name="Table 42"/>
          <p:cNvGraphicFramePr>
            <a:graphicFrameLocks noGrp="1" noChangeAspect="1"/>
          </p:cNvGraphicFramePr>
          <p:nvPr>
            <p:extLst>
              <p:ext uri="{D42A27DB-BD31-4B8C-83A1-F6EECF244321}">
                <p14:modId xmlns:p14="http://schemas.microsoft.com/office/powerpoint/2010/main" val="1111339961"/>
              </p:ext>
            </p:extLst>
          </p:nvPr>
        </p:nvGraphicFramePr>
        <p:xfrm>
          <a:off x="1158205" y="2326937"/>
          <a:ext cx="5284391" cy="3107185"/>
        </p:xfrm>
        <a:graphic>
          <a:graphicData uri="http://schemas.openxmlformats.org/drawingml/2006/table">
            <a:tbl>
              <a:tblPr firstRow="1" bandRow="1">
                <a:tableStyleId>{5C22544A-7EE6-4342-B048-85BDC9FD1C3A}</a:tableStyleId>
              </a:tblPr>
              <a:tblGrid>
                <a:gridCol w="5284391">
                  <a:extLst>
                    <a:ext uri="{9D8B030D-6E8A-4147-A177-3AD203B41FA5}">
                      <a16:colId xmlns:a16="http://schemas.microsoft.com/office/drawing/2014/main" val="195823337"/>
                    </a:ext>
                  </a:extLst>
                </a:gridCol>
              </a:tblGrid>
              <a:tr h="285780">
                <a:tc>
                  <a:txBody>
                    <a:bodyPr/>
                    <a:lstStyle/>
                    <a:p>
                      <a:pPr marL="0" algn="l" defTabSz="914400" rtl="0" eaLnBrk="1" latinLnBrk="0" hangingPunct="1">
                        <a:lnSpc>
                          <a:spcPct val="115000"/>
                        </a:lnSpc>
                        <a:spcAft>
                          <a:spcPts val="0"/>
                        </a:spcAft>
                      </a:pPr>
                      <a:r>
                        <a:rPr lang="en-GB" sz="1100" b="1" kern="1200" dirty="0">
                          <a:solidFill>
                            <a:schemeClr val="lt1"/>
                          </a:solidFill>
                          <a:effectLst/>
                          <a:latin typeface="Arial" panose="020B0604020202020204" pitchFamily="34" charset="0"/>
                          <a:ea typeface="+mn-ea"/>
                          <a:cs typeface="Arial" panose="020B0604020202020204" pitchFamily="34" charset="0"/>
                        </a:rPr>
                        <a:t>Do you have an independent</a:t>
                      </a:r>
                      <a:r>
                        <a:rPr lang="en-GB" sz="1100" b="1" kern="1200" baseline="0" dirty="0">
                          <a:solidFill>
                            <a:schemeClr val="lt1"/>
                          </a:solidFill>
                          <a:effectLst/>
                          <a:latin typeface="Arial" panose="020B0604020202020204" pitchFamily="34" charset="0"/>
                          <a:ea typeface="+mn-ea"/>
                          <a:cs typeface="Arial" panose="020B0604020202020204" pitchFamily="34" charset="0"/>
                        </a:rPr>
                        <a:t> endorsement? </a:t>
                      </a:r>
                      <a:r>
                        <a:rPr lang="en-GB" sz="800" b="1" kern="1200" baseline="0" dirty="0">
                          <a:solidFill>
                            <a:schemeClr val="lt1"/>
                          </a:solidFill>
                          <a:effectLst/>
                          <a:latin typeface="Arial" panose="020B0604020202020204" pitchFamily="34" charset="0"/>
                          <a:ea typeface="+mn-ea"/>
                          <a:cs typeface="Arial" panose="020B0604020202020204" pitchFamily="34" charset="0"/>
                        </a:rPr>
                        <a:t>(maximum 100 words)</a:t>
                      </a:r>
                      <a:endParaRPr lang="en-GB" sz="8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extLst>
                  <a:ext uri="{0D108BD9-81ED-4DB2-BD59-A6C34878D82A}">
                    <a16:rowId xmlns:a16="http://schemas.microsoft.com/office/drawing/2014/main" val="1859600596"/>
                  </a:ext>
                </a:extLst>
              </a:tr>
              <a:tr h="396067">
                <a:tc>
                  <a:txBody>
                    <a:bodyPr/>
                    <a:lstStyle/>
                    <a:p>
                      <a:pPr marL="0" algn="l" defTabSz="914400" rtl="0" eaLnBrk="1" latinLnBrk="0" hangingPunct="1">
                        <a:lnSpc>
                          <a:spcPct val="115000"/>
                        </a:lnSpc>
                        <a:spcAft>
                          <a:spcPts val="0"/>
                        </a:spcAft>
                      </a:pPr>
                      <a:r>
                        <a:rPr lang="en-GB" sz="800" b="1" kern="1200" dirty="0">
                          <a:solidFill>
                            <a:schemeClr val="tx1"/>
                          </a:solidFill>
                          <a:effectLst/>
                          <a:latin typeface="Arial" panose="020B0604020202020204" pitchFamily="34" charset="0"/>
                          <a:ea typeface="+mn-ea"/>
                          <a:cs typeface="Arial" panose="020B0604020202020204" pitchFamily="34" charset="0"/>
                        </a:rPr>
                        <a:t>For example, an endorsement</a:t>
                      </a:r>
                      <a:r>
                        <a:rPr lang="en-GB" sz="800" b="1" kern="1200" baseline="0" dirty="0">
                          <a:solidFill>
                            <a:schemeClr val="tx1"/>
                          </a:solidFill>
                          <a:effectLst/>
                          <a:latin typeface="Arial" panose="020B0604020202020204" pitchFamily="34" charset="0"/>
                          <a:ea typeface="+mn-ea"/>
                          <a:cs typeface="Arial" panose="020B0604020202020204" pitchFamily="34" charset="0"/>
                        </a:rPr>
                        <a:t> can be from a client who can provide an additional professional recommendation for the candidate over and above the submitter.</a:t>
                      </a:r>
                    </a:p>
                    <a:p>
                      <a:pPr marL="0" algn="l" defTabSz="914400" rtl="0" eaLnBrk="1" latinLnBrk="0" hangingPunct="1">
                        <a:lnSpc>
                          <a:spcPct val="115000"/>
                        </a:lnSpc>
                        <a:spcAft>
                          <a:spcPts val="0"/>
                        </a:spcAft>
                      </a:pPr>
                      <a:r>
                        <a:rPr lang="en-GB" sz="800" b="1" kern="1200" baseline="0" dirty="0">
                          <a:solidFill>
                            <a:schemeClr val="tx1"/>
                          </a:solidFill>
                          <a:effectLst/>
                          <a:latin typeface="Arial" panose="020B0604020202020204" pitchFamily="34" charset="0"/>
                          <a:ea typeface="+mn-ea"/>
                          <a:cs typeface="Arial" panose="020B0604020202020204" pitchFamily="34" charset="0"/>
                        </a:rPr>
                        <a:t>Please p</a:t>
                      </a:r>
                      <a:r>
                        <a:rPr lang="en-GB" sz="800" b="1" kern="1200" dirty="0">
                          <a:solidFill>
                            <a:schemeClr val="tx1"/>
                          </a:solidFill>
                          <a:effectLst/>
                          <a:latin typeface="Arial" panose="020B0604020202020204" pitchFamily="34" charset="0"/>
                          <a:ea typeface="+mn-ea"/>
                          <a:cs typeface="Arial" panose="020B0604020202020204" pitchFamily="34" charset="0"/>
                        </a:rPr>
                        <a:t>rovide the endorsement</a:t>
                      </a:r>
                      <a:r>
                        <a:rPr lang="en-GB" sz="800" b="1" kern="1200" baseline="0" dirty="0">
                          <a:solidFill>
                            <a:schemeClr val="tx1"/>
                          </a:solidFill>
                          <a:effectLst/>
                          <a:latin typeface="Arial" panose="020B0604020202020204" pitchFamily="34" charset="0"/>
                          <a:ea typeface="+mn-ea"/>
                          <a:cs typeface="Arial" panose="020B0604020202020204" pitchFamily="34" charset="0"/>
                        </a:rPr>
                        <a:t> below, as well as the details of the endorser.</a:t>
                      </a:r>
                      <a:endParaRPr lang="en-GB" sz="800" b="1" kern="1200" dirty="0">
                        <a:solidFill>
                          <a:schemeClr val="tx1"/>
                        </a:solidFill>
                        <a:effectLst/>
                        <a:latin typeface="Arial" panose="020B0604020202020204" pitchFamily="34" charset="0"/>
                        <a:ea typeface="+mn-ea"/>
                        <a:cs typeface="Arial" panose="020B0604020202020204" pitchFamily="34" charset="0"/>
                      </a:endParaRPr>
                    </a:p>
                  </a:txBody>
                  <a:tcPr anchor="ctr">
                    <a:solidFill>
                      <a:schemeClr val="bg2">
                        <a:lumMod val="60000"/>
                        <a:lumOff val="40000"/>
                      </a:schemeClr>
                    </a:solidFill>
                  </a:tcPr>
                </a:tc>
                <a:extLst>
                  <a:ext uri="{0D108BD9-81ED-4DB2-BD59-A6C34878D82A}">
                    <a16:rowId xmlns:a16="http://schemas.microsoft.com/office/drawing/2014/main" val="3251479444"/>
                  </a:ext>
                </a:extLst>
              </a:tr>
              <a:tr h="2321279">
                <a:tc>
                  <a:txBody>
                    <a:bodyPr/>
                    <a:lstStyle/>
                    <a:p>
                      <a:pPr marL="0" algn="l" defTabSz="914400" rtl="0" eaLnBrk="1" latinLnBrk="0" hangingPunct="1">
                        <a:lnSpc>
                          <a:spcPct val="115000"/>
                        </a:lnSpc>
                        <a:spcAft>
                          <a:spcPts val="0"/>
                        </a:spcAft>
                      </a:pPr>
                      <a:endParaRPr lang="en-GB" sz="1100" b="1" kern="1200" dirty="0">
                        <a:solidFill>
                          <a:schemeClr val="tx1"/>
                        </a:solidFill>
                        <a:effectLst/>
                        <a:latin typeface="Arial" panose="020B0604020202020204" pitchFamily="34" charset="0"/>
                        <a:ea typeface="+mn-ea"/>
                        <a:cs typeface="Arial" panose="020B0604020202020204" pitchFamily="34" charset="0"/>
                      </a:endParaRPr>
                    </a:p>
                  </a:txBody>
                  <a:tcPr anchor="ctr">
                    <a:solidFill>
                      <a:schemeClr val="bg2">
                        <a:lumMod val="20000"/>
                        <a:lumOff val="80000"/>
                      </a:schemeClr>
                    </a:solidFill>
                  </a:tcPr>
                </a:tc>
                <a:extLst>
                  <a:ext uri="{0D108BD9-81ED-4DB2-BD59-A6C34878D82A}">
                    <a16:rowId xmlns:a16="http://schemas.microsoft.com/office/drawing/2014/main" val="3228891578"/>
                  </a:ext>
                </a:extLst>
              </a:tr>
            </a:tbl>
          </a:graphicData>
        </a:graphic>
      </p:graphicFrame>
      <p:sp>
        <p:nvSpPr>
          <p:cNvPr id="44" name="Line 33"/>
          <p:cNvSpPr>
            <a:spLocks noChangeShapeType="1"/>
          </p:cNvSpPr>
          <p:nvPr/>
        </p:nvSpPr>
        <p:spPr bwMode="auto">
          <a:xfrm flipV="1">
            <a:off x="0" y="9554763"/>
            <a:ext cx="6869221" cy="6749"/>
          </a:xfrm>
          <a:prstGeom prst="line">
            <a:avLst/>
          </a:prstGeom>
          <a:ln w="127000">
            <a:solidFill>
              <a:srgbClr val="00338E"/>
            </a:solidFill>
            <a:miter lim="800000"/>
          </a:ln>
        </p:spPr>
        <p:style>
          <a:lnRef idx="1">
            <a:schemeClr val="accent1"/>
          </a:lnRef>
          <a:fillRef idx="0">
            <a:schemeClr val="accent1"/>
          </a:fillRef>
          <a:effectRef idx="0">
            <a:schemeClr val="accent1"/>
          </a:effectRef>
          <a:fontRef idx="minor">
            <a:schemeClr val="tx1"/>
          </a:fontRef>
        </p:style>
        <p:txBody>
          <a:bodyPr/>
          <a:lstStyle/>
          <a:p>
            <a:endParaRPr lang="en-GB" dirty="0"/>
          </a:p>
        </p:txBody>
      </p:sp>
      <p:sp>
        <p:nvSpPr>
          <p:cNvPr id="47" name="Rectangle 1"/>
          <p:cNvSpPr>
            <a:spLocks noChangeArrowheads="1"/>
          </p:cNvSpPr>
          <p:nvPr/>
        </p:nvSpPr>
        <p:spPr bwMode="auto">
          <a:xfrm>
            <a:off x="1083394" y="6524264"/>
            <a:ext cx="5434012" cy="16542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228600" indent="-228600"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0" indent="0" algn="just"/>
            <a:r>
              <a:rPr lang="en-GB" altLang="en-US" sz="1100" dirty="0">
                <a:latin typeface="Arial" panose="020B0604020202020204" pitchFamily="34" charset="0"/>
                <a:cs typeface="Arial" panose="020B0604020202020204" pitchFamily="34" charset="0"/>
              </a:rPr>
              <a:t>Awards entries can be submitted until </a:t>
            </a:r>
            <a:r>
              <a:rPr lang="en-GB" altLang="en-US" sz="1100" b="1" dirty="0">
                <a:latin typeface="Arial" panose="020B0604020202020204" pitchFamily="34" charset="0"/>
                <a:cs typeface="Arial" panose="020B0604020202020204" pitchFamily="34" charset="0"/>
              </a:rPr>
              <a:t>11 October 2022 </a:t>
            </a:r>
            <a:r>
              <a:rPr lang="en-GB" altLang="en-US" sz="1100" dirty="0">
                <a:latin typeface="Arial" panose="020B0604020202020204" pitchFamily="34" charset="0"/>
                <a:cs typeface="Arial" panose="020B0604020202020204" pitchFamily="34" charset="0"/>
              </a:rPr>
              <a:t>by emailing them to </a:t>
            </a:r>
            <a:r>
              <a:rPr lang="en-GB" altLang="en-US" sz="1050" dirty="0">
                <a:latin typeface="Arial" panose="020B0604020202020204" pitchFamily="34" charset="0"/>
                <a:cs typeface="Arial" panose="020B0604020202020204" pitchFamily="34" charset="0"/>
                <a:hlinkClick r:id="rId4"/>
              </a:rPr>
              <a:t>northeastandcumbria@ciht.org.uk</a:t>
            </a:r>
            <a:r>
              <a:rPr lang="en-US" altLang="en-US" sz="1050" dirty="0">
                <a:latin typeface="Arial" panose="020B0604020202020204" pitchFamily="34" charset="0"/>
                <a:cs typeface="Arial" panose="020B0604020202020204" pitchFamily="34" charset="0"/>
              </a:rPr>
              <a:t> </a:t>
            </a:r>
            <a:r>
              <a:rPr lang="en-GB" altLang="en-US" sz="1050" dirty="0">
                <a:latin typeface="Arial" panose="020B0604020202020204" pitchFamily="34" charset="0"/>
                <a:cs typeface="Arial" panose="020B0604020202020204" pitchFamily="34" charset="0"/>
              </a:rPr>
              <a:t>under the subject header of ‘CIHT Regional Awards’.</a:t>
            </a:r>
          </a:p>
          <a:p>
            <a:pPr marL="0" indent="0" algn="just"/>
            <a:endParaRPr lang="en-GB" altLang="en-US" sz="1100" dirty="0">
              <a:latin typeface="Arial" panose="020B0604020202020204" pitchFamily="34" charset="0"/>
              <a:cs typeface="Arial" panose="020B0604020202020204" pitchFamily="34" charset="0"/>
            </a:endParaRPr>
          </a:p>
          <a:p>
            <a:pPr marL="0" indent="0" algn="just"/>
            <a:r>
              <a:rPr lang="en-GB" altLang="en-US" sz="1100" dirty="0">
                <a:latin typeface="Arial" panose="020B0604020202020204" pitchFamily="34" charset="0"/>
                <a:cs typeface="Arial" panose="020B0604020202020204" pitchFamily="34" charset="0"/>
              </a:rPr>
              <a:t>The award winners will be announced on 27 October 2022 at the Annual Awards Dinner at the Crowne Plaza Hotel, Newcastle.   </a:t>
            </a:r>
          </a:p>
          <a:p>
            <a:pPr marL="0" indent="0" algn="just"/>
            <a:endParaRPr lang="en-GB" altLang="en-US" sz="1100" dirty="0">
              <a:latin typeface="Arial" panose="020B0604020202020204" pitchFamily="34" charset="0"/>
              <a:cs typeface="Arial" panose="020B0604020202020204" pitchFamily="34" charset="0"/>
            </a:endParaRPr>
          </a:p>
          <a:p>
            <a:pPr marL="0" indent="0" algn="just"/>
            <a:r>
              <a:rPr lang="en-GB" altLang="en-US" sz="1100" dirty="0">
                <a:latin typeface="Arial" panose="020B0604020202020204" pitchFamily="34" charset="0"/>
                <a:cs typeface="Arial" panose="020B0604020202020204" pitchFamily="34" charset="0"/>
              </a:rPr>
              <a:t>All entries will be listed on the CIHT website and email newsletter. </a:t>
            </a:r>
          </a:p>
          <a:p>
            <a:pPr marL="0" indent="0" algn="just"/>
            <a:r>
              <a:rPr lang="en-GB" altLang="en-US" sz="1100" dirty="0">
                <a:latin typeface="Arial" panose="020B0604020202020204" pitchFamily="34" charset="0"/>
                <a:cs typeface="Arial" panose="020B0604020202020204" pitchFamily="34" charset="0"/>
              </a:rPr>
              <a:t>	</a:t>
            </a:r>
          </a:p>
          <a:p>
            <a:pPr marL="0" indent="0" algn="just"/>
            <a:r>
              <a:rPr lang="en-GB" altLang="en-US" sz="1400" b="1" dirty="0">
                <a:solidFill>
                  <a:srgbClr val="00338E"/>
                </a:solidFill>
                <a:latin typeface="Arial" panose="020B0604020202020204" pitchFamily="34" charset="0"/>
                <a:cs typeface="Arial" panose="020B0604020202020204" pitchFamily="34" charset="0"/>
              </a:rPr>
              <a:t>Thank you for your entry and your involvement with the CIHT.</a:t>
            </a:r>
          </a:p>
        </p:txBody>
      </p:sp>
      <p:graphicFrame>
        <p:nvGraphicFramePr>
          <p:cNvPr id="4" name="Table 3"/>
          <p:cNvGraphicFramePr>
            <a:graphicFrameLocks noGrp="1"/>
          </p:cNvGraphicFramePr>
          <p:nvPr>
            <p:extLst>
              <p:ext uri="{D42A27DB-BD31-4B8C-83A1-F6EECF244321}">
                <p14:modId xmlns:p14="http://schemas.microsoft.com/office/powerpoint/2010/main" val="1550396538"/>
              </p:ext>
            </p:extLst>
          </p:nvPr>
        </p:nvGraphicFramePr>
        <p:xfrm>
          <a:off x="1158205" y="5234451"/>
          <a:ext cx="5284392" cy="1258507"/>
        </p:xfrm>
        <a:graphic>
          <a:graphicData uri="http://schemas.openxmlformats.org/drawingml/2006/table">
            <a:tbl>
              <a:tblPr firstRow="1" bandRow="1">
                <a:tableStyleId>{5C22544A-7EE6-4342-B048-85BDC9FD1C3A}</a:tableStyleId>
              </a:tblPr>
              <a:tblGrid>
                <a:gridCol w="1190675">
                  <a:extLst>
                    <a:ext uri="{9D8B030D-6E8A-4147-A177-3AD203B41FA5}">
                      <a16:colId xmlns:a16="http://schemas.microsoft.com/office/drawing/2014/main" val="164002406"/>
                    </a:ext>
                  </a:extLst>
                </a:gridCol>
                <a:gridCol w="2170761">
                  <a:extLst>
                    <a:ext uri="{9D8B030D-6E8A-4147-A177-3AD203B41FA5}">
                      <a16:colId xmlns:a16="http://schemas.microsoft.com/office/drawing/2014/main" val="802085359"/>
                    </a:ext>
                  </a:extLst>
                </a:gridCol>
                <a:gridCol w="493535">
                  <a:extLst>
                    <a:ext uri="{9D8B030D-6E8A-4147-A177-3AD203B41FA5}">
                      <a16:colId xmlns:a16="http://schemas.microsoft.com/office/drawing/2014/main" val="3772347469"/>
                    </a:ext>
                  </a:extLst>
                </a:gridCol>
                <a:gridCol w="1429421">
                  <a:extLst>
                    <a:ext uri="{9D8B030D-6E8A-4147-A177-3AD203B41FA5}">
                      <a16:colId xmlns:a16="http://schemas.microsoft.com/office/drawing/2014/main" val="3651334222"/>
                    </a:ext>
                  </a:extLst>
                </a:gridCol>
              </a:tblGrid>
              <a:tr h="133216">
                <a:tc>
                  <a:txBody>
                    <a:bodyPr/>
                    <a:lstStyle/>
                    <a:p>
                      <a:pPr marL="0" algn="l" defTabSz="914400" rtl="0" eaLnBrk="1" latinLnBrk="0" hangingPunct="1">
                        <a:lnSpc>
                          <a:spcPct val="115000"/>
                        </a:lnSpc>
                        <a:spcAft>
                          <a:spcPts val="0"/>
                        </a:spcAft>
                      </a:pPr>
                      <a:r>
                        <a:rPr lang="en-GB" sz="1100" b="1" kern="1200" dirty="0">
                          <a:solidFill>
                            <a:schemeClr val="lt1"/>
                          </a:solidFill>
                          <a:effectLst/>
                          <a:latin typeface="Arial" panose="020B0604020202020204" pitchFamily="34" charset="0"/>
                          <a:ea typeface="+mn-ea"/>
                          <a:cs typeface="Arial" panose="020B0604020202020204" pitchFamily="34" charset="0"/>
                        </a:rPr>
                        <a:t>Submitter’s signature</a:t>
                      </a:r>
                    </a:p>
                  </a:txBody>
                  <a:tcPr anchor="ctr">
                    <a:solidFill>
                      <a:schemeClr val="accent2"/>
                    </a:solidFill>
                  </a:tcPr>
                </a:tc>
                <a:tc>
                  <a:txBody>
                    <a:bodyPr/>
                    <a:lstStyle/>
                    <a:p>
                      <a:endParaRPr lang="en-GB" dirty="0">
                        <a:solidFill>
                          <a:schemeClr val="tx1"/>
                        </a:solidFill>
                      </a:endParaRPr>
                    </a:p>
                  </a:txBody>
                  <a:tcPr>
                    <a:solidFill>
                      <a:schemeClr val="bg2">
                        <a:lumMod val="20000"/>
                        <a:lumOff val="80000"/>
                      </a:schemeClr>
                    </a:solidFill>
                  </a:tcPr>
                </a:tc>
                <a:tc>
                  <a:txBody>
                    <a:bodyPr/>
                    <a:lstStyle/>
                    <a:p>
                      <a:pPr marL="0" algn="l" defTabSz="914400" rtl="0" eaLnBrk="1" latinLnBrk="0" hangingPunct="1">
                        <a:lnSpc>
                          <a:spcPct val="115000"/>
                        </a:lnSpc>
                        <a:spcAft>
                          <a:spcPts val="0"/>
                        </a:spcAft>
                      </a:pPr>
                      <a:r>
                        <a:rPr lang="en-GB" sz="1100" b="1" kern="1200" dirty="0">
                          <a:solidFill>
                            <a:schemeClr val="lt1"/>
                          </a:solidFill>
                          <a:effectLst/>
                          <a:latin typeface="Arial" panose="020B0604020202020204" pitchFamily="34" charset="0"/>
                          <a:ea typeface="+mn-ea"/>
                          <a:cs typeface="Arial" panose="020B0604020202020204" pitchFamily="34" charset="0"/>
                        </a:rPr>
                        <a:t>Date</a:t>
                      </a:r>
                    </a:p>
                  </a:txBody>
                  <a:tcPr anchor="ctr">
                    <a:solidFill>
                      <a:srgbClr val="00338E"/>
                    </a:solidFill>
                  </a:tcPr>
                </a:tc>
                <a:tc>
                  <a:txBody>
                    <a:bodyPr/>
                    <a:lstStyle/>
                    <a:p>
                      <a:endParaRPr lang="en-GB" dirty="0">
                        <a:solidFill>
                          <a:schemeClr val="tx1"/>
                        </a:solidFill>
                      </a:endParaRPr>
                    </a:p>
                  </a:txBody>
                  <a:tcPr>
                    <a:solidFill>
                      <a:schemeClr val="bg2">
                        <a:lumMod val="20000"/>
                        <a:lumOff val="80000"/>
                      </a:schemeClr>
                    </a:solidFill>
                  </a:tcPr>
                </a:tc>
                <a:extLst>
                  <a:ext uri="{0D108BD9-81ED-4DB2-BD59-A6C34878D82A}">
                    <a16:rowId xmlns:a16="http://schemas.microsoft.com/office/drawing/2014/main" val="2072639941"/>
                  </a:ext>
                </a:extLst>
              </a:tr>
              <a:tr h="370840">
                <a:tc gridSpan="3">
                  <a:txBody>
                    <a:bodyPr/>
                    <a:lstStyle/>
                    <a:p>
                      <a:pPr marL="0" algn="l" defTabSz="914400" rtl="0" eaLnBrk="1" latinLnBrk="0" hangingPunct="1">
                        <a:lnSpc>
                          <a:spcPct val="115000"/>
                        </a:lnSpc>
                        <a:spcAft>
                          <a:spcPts val="0"/>
                        </a:spcAft>
                      </a:pPr>
                      <a:r>
                        <a:rPr lang="en-GB" sz="1000" b="1" kern="1200" dirty="0">
                          <a:solidFill>
                            <a:schemeClr val="lt1"/>
                          </a:solidFill>
                          <a:effectLst/>
                          <a:latin typeface="Arial" panose="020B0604020202020204" pitchFamily="34" charset="0"/>
                          <a:ea typeface="+mn-ea"/>
                          <a:cs typeface="Arial" panose="020B0604020202020204" pitchFamily="34" charset="0"/>
                        </a:rPr>
                        <a:t>I agree to the General Guidelines and Data Protection Notices posted on the CIHT region website</a:t>
                      </a:r>
                    </a:p>
                  </a:txBody>
                  <a:tcPr anchor="ctr">
                    <a:solidFill>
                      <a:schemeClr val="accent2"/>
                    </a:solidFill>
                  </a:tcPr>
                </a:tc>
                <a:tc hMerge="1">
                  <a:txBody>
                    <a:bodyPr/>
                    <a:lstStyle/>
                    <a:p>
                      <a:endParaRPr lang="en-GB" sz="1100" dirty="0"/>
                    </a:p>
                  </a:txBody>
                  <a:tcPr anchor="ctr">
                    <a:solidFill>
                      <a:schemeClr val="bg2">
                        <a:lumMod val="60000"/>
                        <a:lumOff val="40000"/>
                      </a:schemeClr>
                    </a:solidFill>
                  </a:tcPr>
                </a:tc>
                <a:tc hMerge="1">
                  <a:txBody>
                    <a:bodyPr/>
                    <a:lstStyle/>
                    <a:p>
                      <a:endParaRPr lang="en-GB"/>
                    </a:p>
                  </a:txBody>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3979482964"/>
                  </a:ext>
                </a:extLst>
              </a:tr>
              <a:tr h="370840">
                <a:tc gridSpan="3">
                  <a:txBody>
                    <a:bodyPr/>
                    <a:lstStyle/>
                    <a:p>
                      <a:pPr marL="0" algn="l" defTabSz="914400" rtl="0" eaLnBrk="1" latinLnBrk="0" hangingPunct="1">
                        <a:lnSpc>
                          <a:spcPct val="115000"/>
                        </a:lnSpc>
                        <a:spcAft>
                          <a:spcPts val="0"/>
                        </a:spcAft>
                      </a:pPr>
                      <a:r>
                        <a:rPr lang="en-GB" sz="1000" b="1" kern="1200" dirty="0">
                          <a:solidFill>
                            <a:schemeClr val="lt1"/>
                          </a:solidFill>
                          <a:effectLst/>
                          <a:latin typeface="Arial" panose="020B0604020202020204" pitchFamily="34" charset="0"/>
                          <a:ea typeface="+mn-ea"/>
                          <a:cs typeface="Arial" panose="020B0604020202020204" pitchFamily="34" charset="0"/>
                        </a:rPr>
                        <a:t>I am submitting additional supporting</a:t>
                      </a:r>
                      <a:r>
                        <a:rPr lang="en-GB" sz="1000" b="1" kern="1200" baseline="0" dirty="0">
                          <a:solidFill>
                            <a:schemeClr val="lt1"/>
                          </a:solidFill>
                          <a:effectLst/>
                          <a:latin typeface="Arial" panose="020B0604020202020204" pitchFamily="34" charset="0"/>
                          <a:ea typeface="+mn-ea"/>
                          <a:cs typeface="Arial" panose="020B0604020202020204" pitchFamily="34" charset="0"/>
                        </a:rPr>
                        <a:t> information </a:t>
                      </a:r>
                      <a:endParaRPr lang="en-GB" sz="1000" b="1" kern="1200" dirty="0">
                        <a:solidFill>
                          <a:schemeClr val="lt1"/>
                        </a:solidFill>
                        <a:effectLst/>
                        <a:latin typeface="Arial" panose="020B0604020202020204" pitchFamily="34" charset="0"/>
                        <a:ea typeface="+mn-ea"/>
                        <a:cs typeface="Arial" panose="020B0604020202020204" pitchFamily="34" charset="0"/>
                      </a:endParaRPr>
                    </a:p>
                  </a:txBody>
                  <a:tcPr anchor="ctr">
                    <a:solidFill>
                      <a:schemeClr val="accent2"/>
                    </a:solidFill>
                  </a:tcPr>
                </a:tc>
                <a:tc hMerge="1">
                  <a:txBody>
                    <a:bodyPr/>
                    <a:lstStyle/>
                    <a:p>
                      <a:endParaRPr lang="en-GB"/>
                    </a:p>
                  </a:txBody>
                  <a:tcPr/>
                </a:tc>
                <a:tc hMerge="1">
                  <a:txBody>
                    <a:bodyPr/>
                    <a:lstStyle/>
                    <a:p>
                      <a:endParaRPr lang="en-GB"/>
                    </a:p>
                  </a:txBody>
                  <a:tcPr/>
                </a:tc>
                <a:tc>
                  <a:txBody>
                    <a:bodyPr/>
                    <a:lstStyle/>
                    <a:p>
                      <a:endParaRPr lang="en-GB" dirty="0"/>
                    </a:p>
                  </a:txBody>
                  <a:tcPr>
                    <a:solidFill>
                      <a:schemeClr val="bg2">
                        <a:lumMod val="20000"/>
                        <a:lumOff val="80000"/>
                      </a:schemeClr>
                    </a:solidFill>
                  </a:tcPr>
                </a:tc>
                <a:extLst>
                  <a:ext uri="{0D108BD9-81ED-4DB2-BD59-A6C34878D82A}">
                    <a16:rowId xmlns:a16="http://schemas.microsoft.com/office/drawing/2014/main" val="3825338075"/>
                  </a:ext>
                </a:extLst>
              </a:tr>
            </a:tbl>
          </a:graphicData>
        </a:graphic>
      </p:graphicFrame>
      <p:sp>
        <p:nvSpPr>
          <p:cNvPr id="28" name="TextBox 27"/>
          <p:cNvSpPr txBox="1"/>
          <p:nvPr/>
        </p:nvSpPr>
        <p:spPr>
          <a:xfrm>
            <a:off x="4155206" y="9585834"/>
            <a:ext cx="2362200" cy="230832"/>
          </a:xfrm>
          <a:prstGeom prst="rect">
            <a:avLst/>
          </a:prstGeom>
          <a:noFill/>
        </p:spPr>
        <p:txBody>
          <a:bodyPr wrap="square" rtlCol="0">
            <a:spAutoFit/>
          </a:bodyPr>
          <a:lstStyle/>
          <a:p>
            <a:pPr algn="r"/>
            <a:r>
              <a:rPr lang="en-GB" sz="900" b="1" dirty="0">
                <a:solidFill>
                  <a:srgbClr val="00338E"/>
                </a:solidFill>
                <a:latin typeface="Arial" panose="020B0604020202020204" pitchFamily="34" charset="0"/>
                <a:cs typeface="Arial" panose="020B0604020202020204" pitchFamily="34" charset="0"/>
              </a:rPr>
              <a:t>www.ciht.org.uk/neandc</a:t>
            </a:r>
          </a:p>
        </p:txBody>
      </p:sp>
    </p:spTree>
    <p:extLst>
      <p:ext uri="{BB962C8B-B14F-4D97-AF65-F5344CB8AC3E}">
        <p14:creationId xmlns:p14="http://schemas.microsoft.com/office/powerpoint/2010/main" val="1931068739"/>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8483ED06C0548B90174250CB3107D" ma:contentTypeVersion="13" ma:contentTypeDescription="Create a new document." ma:contentTypeScope="" ma:versionID="ce52ec45b5b5ec489182d56e7092fee0">
  <xsd:schema xmlns:xsd="http://www.w3.org/2001/XMLSchema" xmlns:xs="http://www.w3.org/2001/XMLSchema" xmlns:p="http://schemas.microsoft.com/office/2006/metadata/properties" xmlns:ns3="bdb01c88-af54-46ef-8b38-c11759485684" xmlns:ns4="43bcb968-bace-442f-a65f-908538f58f8c" targetNamespace="http://schemas.microsoft.com/office/2006/metadata/properties" ma:root="true" ma:fieldsID="ca86649c826000382775c56607538936" ns3:_="" ns4:_="">
    <xsd:import namespace="bdb01c88-af54-46ef-8b38-c11759485684"/>
    <xsd:import namespace="43bcb968-bace-442f-a65f-908538f58f8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ServiceGenerationTime" minOccurs="0"/>
                <xsd:element ref="ns4:MediaServiceEventHashCode" minOccurs="0"/>
                <xsd:element ref="ns4:MediaServiceAutoKeyPoints" minOccurs="0"/>
                <xsd:element ref="ns4:MediaServiceKeyPoints" minOccurs="0"/>
                <xsd:element ref="ns4:MediaServiceLocation" minOccurs="0"/>
                <xsd:element ref="ns4: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b01c88-af54-46ef-8b38-c11759485684"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bcb968-bace-442f-a65f-908538f58f8c"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5F0298C-A877-4835-BD54-8FDAE088D914}">
  <ds:schemaRefs>
    <ds:schemaRef ds:uri="http://schemas.microsoft.com/office/2006/documentManagement/types"/>
    <ds:schemaRef ds:uri="http://schemas.microsoft.com/office/infopath/2007/PartnerControls"/>
    <ds:schemaRef ds:uri="bdb01c88-af54-46ef-8b38-c11759485684"/>
    <ds:schemaRef ds:uri="http://purl.org/dc/elements/1.1/"/>
    <ds:schemaRef ds:uri="http://schemas.microsoft.com/office/2006/metadata/properties"/>
    <ds:schemaRef ds:uri="43bcb968-bace-442f-a65f-908538f58f8c"/>
    <ds:schemaRef ds:uri="http://purl.org/dc/term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0F265BF5-D723-44DC-8665-4E5F66F6CFC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db01c88-af54-46ef-8b38-c11759485684"/>
    <ds:schemaRef ds:uri="43bcb968-bace-442f-a65f-908538f58f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080D214-6138-4B77-BCF4-972AF0D4F7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TotalTime>
  <Words>558</Words>
  <Application>Microsoft Office PowerPoint</Application>
  <PresentationFormat>A4 Paper (210x297 mm)</PresentationFormat>
  <Paragraphs>61</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Default Design</vt:lpstr>
      <vt:lpstr>PowerPoint Presentation</vt:lpstr>
      <vt:lpstr>PowerPoint Presentation</vt:lpstr>
      <vt:lpstr>PowerPoint Presentation</vt:lpstr>
      <vt:lpstr>PowerPoint Presentation</vt:lpstr>
    </vt:vector>
  </TitlesOfParts>
  <Company>Jacobs UK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downere</dc:creator>
  <cp:lastModifiedBy>Katie Powell | CIHT</cp:lastModifiedBy>
  <cp:revision>224</cp:revision>
  <cp:lastPrinted>2020-10-21T18:30:51Z</cp:lastPrinted>
  <dcterms:created xsi:type="dcterms:W3CDTF">2012-12-05T09:47:12Z</dcterms:created>
  <dcterms:modified xsi:type="dcterms:W3CDTF">2022-09-29T10:01:35Z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0x01010079F8483ED06C0548B90174250CB3107D</vt:lpwstr>
  </property>
  <property fmtid="{D5CDD505-2E9C-101B-9397-08002B2CF9AE}" pid="3" name="MSIP_Label_82fa3fd3-029b-403d-91b4-1dc930cb0e60_Enabled">
    <vt:lpwstr>true</vt:lpwstr>
  </property>
  <property fmtid="{D5CDD505-2E9C-101B-9397-08002B2CF9AE}" pid="4" name="MSIP_Label_82fa3fd3-029b-403d-91b4-1dc930cb0e60_SetDate">
    <vt:lpwstr>2020-10-21T20:50:40Z</vt:lpwstr>
  </property>
  <property fmtid="{D5CDD505-2E9C-101B-9397-08002B2CF9AE}" pid="5" name="MSIP_Label_82fa3fd3-029b-403d-91b4-1dc930cb0e60_Method">
    <vt:lpwstr>Standard</vt:lpwstr>
  </property>
  <property fmtid="{D5CDD505-2E9C-101B-9397-08002B2CF9AE}" pid="6" name="MSIP_Label_82fa3fd3-029b-403d-91b4-1dc930cb0e60_Name">
    <vt:lpwstr>82fa3fd3-029b-403d-91b4-1dc930cb0e60</vt:lpwstr>
  </property>
  <property fmtid="{D5CDD505-2E9C-101B-9397-08002B2CF9AE}" pid="7" name="MSIP_Label_82fa3fd3-029b-403d-91b4-1dc930cb0e60_SiteId">
    <vt:lpwstr>4ae48b41-0137-4599-8661-fc641fe77bea</vt:lpwstr>
  </property>
  <property fmtid="{D5CDD505-2E9C-101B-9397-08002B2CF9AE}" pid="8" name="MSIP_Label_82fa3fd3-029b-403d-91b4-1dc930cb0e60_ActionId">
    <vt:lpwstr>668552dd-7f01-4e1f-997d-2018105db9f0</vt:lpwstr>
  </property>
  <property fmtid="{D5CDD505-2E9C-101B-9397-08002B2CF9AE}" pid="9" name="MSIP_Label_82fa3fd3-029b-403d-91b4-1dc930cb0e60_ContentBits">
    <vt:lpwstr>0</vt:lpwstr>
  </property>
  <property fmtid="{D5CDD505-2E9C-101B-9397-08002B2CF9AE}" pid="10" name="MSIP_Label_b0959cb5-d6fa-43bd-af65-dd08ea55ea38_Enabled">
    <vt:lpwstr>true</vt:lpwstr>
  </property>
  <property fmtid="{D5CDD505-2E9C-101B-9397-08002B2CF9AE}" pid="11" name="MSIP_Label_b0959cb5-d6fa-43bd-af65-dd08ea55ea38_SetDate">
    <vt:lpwstr>2022-07-21T17:13:35Z</vt:lpwstr>
  </property>
  <property fmtid="{D5CDD505-2E9C-101B-9397-08002B2CF9AE}" pid="12" name="MSIP_Label_b0959cb5-d6fa-43bd-af65-dd08ea55ea38_Method">
    <vt:lpwstr>Privileged</vt:lpwstr>
  </property>
  <property fmtid="{D5CDD505-2E9C-101B-9397-08002B2CF9AE}" pid="13" name="MSIP_Label_b0959cb5-d6fa-43bd-af65-dd08ea55ea38_Name">
    <vt:lpwstr>b0959cb5-d6fa-43bd-af65-dd08ea55ea38</vt:lpwstr>
  </property>
  <property fmtid="{D5CDD505-2E9C-101B-9397-08002B2CF9AE}" pid="14" name="MSIP_Label_b0959cb5-d6fa-43bd-af65-dd08ea55ea38_SiteId">
    <vt:lpwstr>c947251d-81c4-4c9b-995d-f3d3b7a048c7</vt:lpwstr>
  </property>
  <property fmtid="{D5CDD505-2E9C-101B-9397-08002B2CF9AE}" pid="15" name="MSIP_Label_b0959cb5-d6fa-43bd-af65-dd08ea55ea38_ActionId">
    <vt:lpwstr>50baf3fe-698b-4cbe-a3b3-d7cea99c13bb</vt:lpwstr>
  </property>
  <property fmtid="{D5CDD505-2E9C-101B-9397-08002B2CF9AE}" pid="16" name="MSIP_Label_b0959cb5-d6fa-43bd-af65-dd08ea55ea38_ContentBits">
    <vt:lpwstr>1</vt:lpwstr>
  </property>
</Properties>
</file>