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0"/>
  </p:notesMasterIdLst>
  <p:sldIdLst>
    <p:sldId id="257" r:id="rId3"/>
    <p:sldId id="1077" r:id="rId4"/>
    <p:sldId id="258" r:id="rId5"/>
    <p:sldId id="1065" r:id="rId6"/>
    <p:sldId id="259" r:id="rId7"/>
    <p:sldId id="261" r:id="rId8"/>
    <p:sldId id="1067" r:id="rId9"/>
    <p:sldId id="1068" r:id="rId10"/>
    <p:sldId id="1069" r:id="rId11"/>
    <p:sldId id="1070" r:id="rId12"/>
    <p:sldId id="1071" r:id="rId13"/>
    <p:sldId id="1072" r:id="rId14"/>
    <p:sldId id="1073" r:id="rId15"/>
    <p:sldId id="1074" r:id="rId16"/>
    <p:sldId id="1075" r:id="rId17"/>
    <p:sldId id="107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shi, Nitish" initials="BN" lastIdx="3" clrIdx="0">
    <p:extLst>
      <p:ext uri="{19B8F6BF-5375-455C-9EA6-DF929625EA0E}">
        <p15:presenceInfo xmlns:p15="http://schemas.microsoft.com/office/powerpoint/2012/main" userId="S-1-5-21-1831736574-1690769945-617630493-687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4"/>
    <a:srgbClr val="D95E00"/>
    <a:srgbClr val="1E3773"/>
    <a:srgbClr val="5DBFBB"/>
    <a:srgbClr val="785CA7"/>
    <a:srgbClr val="BD0D1A"/>
    <a:srgbClr val="F37021"/>
    <a:srgbClr val="394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74609" autoAdjust="0"/>
  </p:normalViewPr>
  <p:slideViewPr>
    <p:cSldViewPr snapToGrid="0">
      <p:cViewPr varScale="1">
        <p:scale>
          <a:sx n="66" d="100"/>
          <a:sy n="66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4E3F-E3C2-4AB1-AF8E-255B487E6A90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8274-D434-4964-BD9B-0BC613E8BF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0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66F92-4905-4509-A26E-935F0EDAF9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7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90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68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001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9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66F92-4905-4509-A26E-935F0EDAF9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5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Select Technology area (e.g. CAV, EV, V2X, Drones, Data Analytics);</a:t>
            </a:r>
          </a:p>
          <a:p>
            <a:r>
              <a:rPr lang="en-GB" dirty="0"/>
              <a:t>Identify possible Intervention (e.g. prototype, regulation, standards, trials, infrastructure investment);</a:t>
            </a:r>
          </a:p>
          <a:p>
            <a:r>
              <a:rPr lang="en-GB" dirty="0"/>
              <a:t>Establish criteria (e.g. desirability, practicability, value);</a:t>
            </a:r>
          </a:p>
          <a:p>
            <a:r>
              <a:rPr lang="en-GB" dirty="0"/>
              <a:t>Rate technology against criteria;</a:t>
            </a:r>
          </a:p>
          <a:p>
            <a:r>
              <a:rPr lang="en-GB" dirty="0"/>
              <a:t>Create comparative assessment of intervention;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2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7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21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70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3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9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8274-D434-4964-BD9B-0BC613E8BF1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0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DAA559-E210-4B95-AC17-641C160D8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221" y="2504240"/>
            <a:ext cx="6071287" cy="63781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221" y="3293374"/>
            <a:ext cx="6071287" cy="479557"/>
          </a:xfrm>
        </p:spPr>
        <p:txBody>
          <a:bodyPr anchor="t"/>
          <a:lstStyle>
            <a:lvl1pPr>
              <a:lnSpc>
                <a:spcPct val="100000"/>
              </a:lnSpc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393700"/>
            <a:ext cx="10483849" cy="749589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2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1143290"/>
            <a:ext cx="10483200" cy="544084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2400" b="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3" y="393700"/>
            <a:ext cx="6778100" cy="749589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2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1143290"/>
            <a:ext cx="6777680" cy="544084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2400" b="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249FA413-4B29-48E9-A2E6-C9C3E92D94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46988" y="0"/>
            <a:ext cx="4545012" cy="574140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8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A892FB-93FD-4123-BA0A-2DEF3AAD9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23A988C-AC55-41FF-B2B9-86C2BBBCA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2135803-BF16-4A9F-9953-DD8755439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3" y="393700"/>
            <a:ext cx="6778100" cy="749589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D75A48B6-6398-4E7A-B1B8-A42D93A7A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1143290"/>
            <a:ext cx="6777680" cy="544084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2400" b="0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7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0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5488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878" y="290387"/>
            <a:ext cx="2743200" cy="1024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9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6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65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1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135665-FD72-4D5B-A294-3C530E0EA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527221" y="2125250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7221" y="3325675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accent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3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5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488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2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135665-FD72-4D5B-A294-3C530E0EA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527221" y="2125250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7221" y="3325675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1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135665-FD72-4D5B-A294-3C530E0EA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527221" y="2473119"/>
            <a:ext cx="6418545" cy="108123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Statement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135665-FD72-4D5B-A294-3C530E0EA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527221" y="2473119"/>
            <a:ext cx="6418545" cy="108123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Statement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6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24" name="Straight Connector 2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9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3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xmlns="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xmlns="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xmlns="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xmlns="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3BCEB-7723-4281-9340-9C7A36FCB4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527221" y="1457066"/>
            <a:ext cx="11129319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xmlns="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1" y="368301"/>
            <a:ext cx="11129319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52530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aseline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775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86" r:id="rId3"/>
    <p:sldLayoutId id="2147483687" r:id="rId4"/>
    <p:sldLayoutId id="2147483688" r:id="rId5"/>
    <p:sldLayoutId id="2147483667" r:id="rId6"/>
    <p:sldLayoutId id="2147483670" r:id="rId7"/>
    <p:sldLayoutId id="2147483676" r:id="rId8"/>
    <p:sldLayoutId id="2147483677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75">
          <p15:clr>
            <a:srgbClr val="F26B43"/>
          </p15:clr>
        </p15:guide>
        <p15:guide id="4" pos="710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48855"/>
            <a:ext cx="12192000" cy="3091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8759"/>
            <a:ext cx="7519737" cy="209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6737"/>
            <a:ext cx="10515600" cy="361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488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48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EDA6D590-FE88-9942-A732-CF43620BA8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568" y="288758"/>
            <a:ext cx="2743200" cy="10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Century Gothic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Century Gothic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3F1C237-0320-4E0E-BACE-49C091AD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1" y="2342878"/>
            <a:ext cx="6626614" cy="637810"/>
          </a:xfrm>
        </p:spPr>
        <p:txBody>
          <a:bodyPr/>
          <a:lstStyle/>
          <a:p>
            <a:r>
              <a:rPr lang="en-GB" sz="4400" dirty="0"/>
              <a:t>WRA (UK) Congress 2018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06E05B5-3013-4D25-8767-7AC76D86A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221" y="3114084"/>
            <a:ext cx="6071287" cy="4795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white"/>
                </a:solidFill>
                <a:latin typeface="Calibri"/>
              </a:rPr>
              <a:t>Matthew Clarke MBA BEng </a:t>
            </a:r>
            <a:r>
              <a:rPr lang="en-GB" sz="1400" dirty="0" err="1">
                <a:solidFill>
                  <a:prstClr val="white"/>
                </a:solidFill>
                <a:latin typeface="Calibri"/>
              </a:rPr>
              <a:t>Ceng</a:t>
            </a:r>
            <a:r>
              <a:rPr lang="en-GB" sz="1400" dirty="0">
                <a:solidFill>
                  <a:prstClr val="white"/>
                </a:solidFill>
                <a:latin typeface="Calibri"/>
              </a:rPr>
              <a:t> MIET MCMI  </a:t>
            </a:r>
            <a:endParaRPr lang="en-GB" sz="1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Technical Director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Intelligent Mobility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SNC-Lavalin’s Atkins business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Thursday 15 November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CC9188D-82DF-42DE-BA1A-CAD721C38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38432"/>
              </p:ext>
            </p:extLst>
          </p:nvPr>
        </p:nvGraphicFramePr>
        <p:xfrm>
          <a:off x="527221" y="3159919"/>
          <a:ext cx="6199810" cy="640080"/>
        </p:xfrm>
        <a:graphic>
          <a:graphicData uri="http://schemas.openxmlformats.org/drawingml/2006/table">
            <a:tbl>
              <a:tblPr/>
              <a:tblGrid>
                <a:gridCol w="6199810">
                  <a:extLst>
                    <a:ext uri="{9D8B030D-6E8A-4147-A177-3AD203B41FA5}">
                      <a16:colId xmlns:a16="http://schemas.microsoft.com/office/drawing/2014/main" xmlns="" val="529777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Supply chain and infrastructure – future mobility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Future Mobility Technologies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6752559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B4C1C5E-A01A-4D51-B8FE-D832C3E03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2837548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External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096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Drone delivery</a:t>
            </a:r>
          </a:p>
          <a:p>
            <a:pPr lvl="2"/>
            <a:r>
              <a:rPr lang="en-GB" dirty="0"/>
              <a:t>Technology trials undertaken.</a:t>
            </a:r>
          </a:p>
          <a:p>
            <a:pPr lvl="2"/>
            <a:r>
              <a:rPr lang="en-GB" dirty="0"/>
              <a:t>Early commercial trials underway.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Aircraft </a:t>
            </a:r>
          </a:p>
          <a:p>
            <a:pPr lvl="2"/>
            <a:r>
              <a:rPr lang="en-GB" dirty="0"/>
              <a:t>Increasing capacity.</a:t>
            </a:r>
          </a:p>
          <a:p>
            <a:pPr lvl="2"/>
            <a:r>
              <a:rPr lang="en-GB" dirty="0"/>
              <a:t>Reduced noise.</a:t>
            </a:r>
          </a:p>
          <a:p>
            <a:pPr lvl="2"/>
            <a:r>
              <a:rPr lang="en-GB" dirty="0"/>
              <a:t>Increased efficiency.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Ships</a:t>
            </a:r>
          </a:p>
          <a:p>
            <a:pPr lvl="2"/>
            <a:r>
              <a:rPr lang="en-GB" dirty="0"/>
              <a:t>increasing in size.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Big data </a:t>
            </a:r>
          </a:p>
          <a:p>
            <a:pPr lvl="2"/>
            <a:r>
              <a:rPr lang="en-GB" dirty="0"/>
              <a:t>Solutions available for large urban areas and the trunk network.</a:t>
            </a:r>
          </a:p>
          <a:p>
            <a:pPr lvl="2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BBE96-C39C-4A34-839D-67C9E3ECD643}"/>
              </a:ext>
            </a:extLst>
          </p:cNvPr>
          <p:cNvSpPr/>
          <p:nvPr/>
        </p:nvSpPr>
        <p:spPr>
          <a:xfrm>
            <a:off x="5828269" y="1231719"/>
            <a:ext cx="50960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Hyperloop</a:t>
            </a:r>
          </a:p>
          <a:p>
            <a:pPr lvl="2"/>
            <a:r>
              <a:rPr lang="en-GB" dirty="0"/>
              <a:t>There will be no significant deployment</a:t>
            </a:r>
          </a:p>
          <a:p>
            <a:pPr lvl="2"/>
            <a:r>
              <a:rPr lang="en-GB" dirty="0"/>
              <a:t>Early concepts under trial.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Augmented reality</a:t>
            </a:r>
          </a:p>
          <a:p>
            <a:pPr lvl="2"/>
            <a:r>
              <a:rPr lang="en-GB" dirty="0"/>
              <a:t>Developing</a:t>
            </a:r>
          </a:p>
          <a:p>
            <a:pPr lvl="2"/>
            <a:r>
              <a:rPr lang="en-GB" dirty="0"/>
              <a:t>Aligned with CAVs.</a:t>
            </a: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2040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Vehicle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852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Connected vehicles </a:t>
            </a:r>
          </a:p>
          <a:p>
            <a:pPr lvl="2"/>
            <a:r>
              <a:rPr lang="en-GB" dirty="0"/>
              <a:t>Commonplace</a:t>
            </a:r>
          </a:p>
          <a:p>
            <a:pPr lvl="2"/>
            <a:r>
              <a:rPr lang="en-GB" dirty="0"/>
              <a:t>Services and apps developing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Last mile automation services </a:t>
            </a:r>
          </a:p>
          <a:p>
            <a:pPr lvl="2"/>
            <a:r>
              <a:rPr lang="en-GB" dirty="0"/>
              <a:t>Common and unseen.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Autonomous vehicles </a:t>
            </a:r>
          </a:p>
          <a:p>
            <a:pPr lvl="2"/>
            <a:r>
              <a:rPr lang="en-GB" dirty="0"/>
              <a:t>Commonly available </a:t>
            </a:r>
          </a:p>
          <a:p>
            <a:pPr lvl="2"/>
            <a:r>
              <a:rPr lang="en-GB" dirty="0"/>
              <a:t>A significant proportion of the vehicle fleet.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478514" y="632196"/>
            <a:ext cx="5096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PHEVs </a:t>
            </a:r>
          </a:p>
          <a:p>
            <a:pPr lvl="2"/>
            <a:r>
              <a:rPr lang="en-GB" dirty="0"/>
              <a:t>Available for specialist vehicles only.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EVs</a:t>
            </a:r>
          </a:p>
          <a:p>
            <a:pPr lvl="2"/>
            <a:r>
              <a:rPr lang="en-GB" dirty="0"/>
              <a:t>Ubiquitous, except for HGVs.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FCEVs </a:t>
            </a:r>
          </a:p>
          <a:p>
            <a:pPr lvl="2"/>
            <a:r>
              <a:rPr lang="en-GB" dirty="0"/>
              <a:t>Common, but not universal.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MaaS pods</a:t>
            </a:r>
          </a:p>
          <a:p>
            <a:pPr lvl="2"/>
            <a:r>
              <a:rPr lang="en-GB" dirty="0"/>
              <a:t>Ubiquitous. </a:t>
            </a: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2040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Infrastructure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943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EV charging infrastructure </a:t>
            </a:r>
          </a:p>
          <a:p>
            <a:pPr lvl="2"/>
            <a:r>
              <a:rPr lang="en-GB" dirty="0"/>
              <a:t>Commonplace.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HGV dynamic EV charging</a:t>
            </a:r>
          </a:p>
          <a:p>
            <a:pPr lvl="2"/>
            <a:r>
              <a:rPr lang="en-GB" dirty="0"/>
              <a:t>Some highways equipped for trials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Hydrogen distribution network</a:t>
            </a:r>
          </a:p>
          <a:p>
            <a:pPr lvl="2"/>
            <a:r>
              <a:rPr lang="en-GB" dirty="0"/>
              <a:t>Available.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Battery exchange </a:t>
            </a:r>
          </a:p>
          <a:p>
            <a:pPr lvl="2"/>
            <a:r>
              <a:rPr lang="en-GB" dirty="0"/>
              <a:t>Widespread (if specific energy).</a:t>
            </a:r>
          </a:p>
          <a:p>
            <a:pPr lvl="1"/>
            <a:r>
              <a:rPr lang="en-GB" dirty="0"/>
              <a:t> </a:t>
            </a:r>
          </a:p>
          <a:p>
            <a:pPr lvl="1"/>
            <a:r>
              <a:rPr lang="en-GB" dirty="0"/>
              <a:t>Walking and cycling</a:t>
            </a:r>
          </a:p>
          <a:p>
            <a:pPr lvl="2"/>
            <a:r>
              <a:rPr lang="en-GB" dirty="0"/>
              <a:t>Infrastructure managed to meet the needs.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BBE96-C39C-4A34-839D-67C9E3ECD643}"/>
              </a:ext>
            </a:extLst>
          </p:cNvPr>
          <p:cNvSpPr/>
          <p:nvPr/>
        </p:nvSpPr>
        <p:spPr>
          <a:xfrm>
            <a:off x="5828269" y="690297"/>
            <a:ext cx="509609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Network Operations;</a:t>
            </a:r>
          </a:p>
          <a:p>
            <a:pPr lvl="2"/>
            <a:r>
              <a:rPr lang="en-GB" dirty="0"/>
              <a:t>Reduction in costs for</a:t>
            </a:r>
          </a:p>
          <a:p>
            <a:pPr lvl="3"/>
            <a:r>
              <a:rPr lang="en-GB" dirty="0"/>
              <a:t>enforcement technology, </a:t>
            </a:r>
          </a:p>
          <a:p>
            <a:pPr lvl="3"/>
            <a:r>
              <a:rPr lang="en-GB" dirty="0"/>
              <a:t>operational management, </a:t>
            </a:r>
          </a:p>
          <a:p>
            <a:pPr lvl="3"/>
            <a:r>
              <a:rPr lang="en-GB" dirty="0"/>
              <a:t>environmental monitoring, </a:t>
            </a:r>
          </a:p>
          <a:p>
            <a:pPr lvl="3"/>
            <a:r>
              <a:rPr lang="en-GB" dirty="0"/>
              <a:t>signing, </a:t>
            </a:r>
          </a:p>
          <a:p>
            <a:pPr lvl="3"/>
            <a:r>
              <a:rPr lang="en-GB" dirty="0"/>
              <a:t>lining, </a:t>
            </a:r>
          </a:p>
          <a:p>
            <a:pPr lvl="3"/>
            <a:r>
              <a:rPr lang="en-GB" dirty="0"/>
              <a:t>vehicle restraint systems, </a:t>
            </a:r>
          </a:p>
          <a:p>
            <a:pPr lvl="3"/>
            <a:r>
              <a:rPr lang="en-GB" dirty="0"/>
              <a:t>traffic signals</a:t>
            </a:r>
          </a:p>
          <a:p>
            <a:pPr lvl="3"/>
            <a:r>
              <a:rPr lang="en-GB" dirty="0"/>
              <a:t>lane and speed control.</a:t>
            </a:r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2040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Comms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096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G5/V2X/DSRC/WAVE connectivity;</a:t>
            </a:r>
          </a:p>
          <a:p>
            <a:pPr lvl="2"/>
            <a:r>
              <a:rPr lang="en-GB" dirty="0"/>
              <a:t>Universally available.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Communications services </a:t>
            </a:r>
          </a:p>
          <a:p>
            <a:pPr lvl="2"/>
            <a:r>
              <a:rPr lang="en-GB" dirty="0"/>
              <a:t>Delivered by private sector.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V2V and V2I technology</a:t>
            </a:r>
          </a:p>
          <a:p>
            <a:pPr lvl="2"/>
            <a:r>
              <a:rPr lang="en-GB" dirty="0"/>
              <a:t>Commonplace.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BBE96-C39C-4A34-839D-67C9E3ECD643}"/>
              </a:ext>
            </a:extLst>
          </p:cNvPr>
          <p:cNvSpPr/>
          <p:nvPr/>
        </p:nvSpPr>
        <p:spPr>
          <a:xfrm>
            <a:off x="5828269" y="1231719"/>
            <a:ext cx="5096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Satellite services will be ubiquitous.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Mobile apps and services </a:t>
            </a:r>
          </a:p>
          <a:p>
            <a:pPr lvl="2"/>
            <a:r>
              <a:rPr lang="en-GB" dirty="0"/>
              <a:t>Everyday availability.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2040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External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0960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Drone delivery</a:t>
            </a:r>
          </a:p>
          <a:p>
            <a:pPr lvl="2"/>
            <a:r>
              <a:rPr lang="en-GB" dirty="0"/>
              <a:t>Commonly available</a:t>
            </a:r>
          </a:p>
          <a:p>
            <a:pPr lvl="2"/>
            <a:r>
              <a:rPr lang="en-GB" dirty="0"/>
              <a:t>Heavily regulated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Aircraft </a:t>
            </a:r>
          </a:p>
          <a:p>
            <a:pPr lvl="2"/>
            <a:r>
              <a:rPr lang="en-GB" dirty="0"/>
              <a:t>Efficient</a:t>
            </a:r>
          </a:p>
          <a:p>
            <a:pPr lvl="2"/>
            <a:r>
              <a:rPr lang="en-GB" dirty="0"/>
              <a:t>Quiet</a:t>
            </a:r>
          </a:p>
          <a:p>
            <a:pPr lvl="2"/>
            <a:r>
              <a:rPr lang="en-GB" dirty="0"/>
              <a:t>Some electric aircraft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Ships</a:t>
            </a:r>
          </a:p>
          <a:p>
            <a:pPr lvl="2"/>
            <a:r>
              <a:rPr lang="en-GB" dirty="0"/>
              <a:t>”Panamax” ships common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Big data </a:t>
            </a:r>
          </a:p>
          <a:p>
            <a:pPr lvl="2"/>
            <a:r>
              <a:rPr lang="en-GB" dirty="0"/>
              <a:t>Commonplace</a:t>
            </a:r>
          </a:p>
          <a:p>
            <a:pPr lvl="2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BBE96-C39C-4A34-839D-67C9E3ECD643}"/>
              </a:ext>
            </a:extLst>
          </p:cNvPr>
          <p:cNvSpPr/>
          <p:nvPr/>
        </p:nvSpPr>
        <p:spPr>
          <a:xfrm>
            <a:off x="5828269" y="1231719"/>
            <a:ext cx="5096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Hyperloop</a:t>
            </a:r>
          </a:p>
          <a:p>
            <a:pPr lvl="2"/>
            <a:r>
              <a:rPr lang="en-GB" dirty="0"/>
              <a:t>Early deployments underway (business case dependant)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Augmented reality</a:t>
            </a:r>
          </a:p>
          <a:p>
            <a:pPr lvl="2"/>
            <a:r>
              <a:rPr lang="en-GB" dirty="0"/>
              <a:t>Part of CAV deployment.</a:t>
            </a: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E993C2-25EB-4D0D-B769-3F2F6F715D18}"/>
              </a:ext>
            </a:extLst>
          </p:cNvPr>
          <p:cNvSpPr/>
          <p:nvPr/>
        </p:nvSpPr>
        <p:spPr>
          <a:xfrm>
            <a:off x="-2" y="1290267"/>
            <a:ext cx="7086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ULEVs</a:t>
            </a:r>
          </a:p>
          <a:p>
            <a:pPr lvl="2"/>
            <a:r>
              <a:rPr lang="en-GB" dirty="0"/>
              <a:t>Gaps in EV charging infrastructure </a:t>
            </a:r>
          </a:p>
          <a:p>
            <a:pPr lvl="2"/>
            <a:r>
              <a:rPr lang="en-GB" dirty="0"/>
              <a:t>Energy production/distribution requires investment</a:t>
            </a:r>
          </a:p>
          <a:p>
            <a:pPr lvl="2"/>
            <a:r>
              <a:rPr lang="en-GB" dirty="0"/>
              <a:t>Markets to develop</a:t>
            </a:r>
          </a:p>
          <a:p>
            <a:pPr lvl="2"/>
            <a:r>
              <a:rPr lang="en-GB" dirty="0"/>
              <a:t>Technology trend impacts (specific energy)</a:t>
            </a:r>
          </a:p>
          <a:p>
            <a:pPr lvl="2"/>
            <a:r>
              <a:rPr lang="en-GB" dirty="0"/>
              <a:t>New vehicle majority EV in 2025</a:t>
            </a:r>
          </a:p>
          <a:p>
            <a:pPr lvl="2"/>
            <a:r>
              <a:rPr lang="en-GB" dirty="0"/>
              <a:t>EV dominates fleet by 2040</a:t>
            </a:r>
          </a:p>
          <a:p>
            <a:pPr lvl="2"/>
            <a:r>
              <a:rPr lang="en-GB" dirty="0"/>
              <a:t>HGVs require alternative solution (e.g. dynamic charging)</a:t>
            </a:r>
          </a:p>
          <a:p>
            <a:pPr lvl="2"/>
            <a:r>
              <a:rPr lang="en-GB" dirty="0"/>
              <a:t>Hydrogen production/distribution requires investment.</a:t>
            </a:r>
          </a:p>
          <a:p>
            <a:pPr lvl="2"/>
            <a:r>
              <a:rPr lang="en-GB" dirty="0"/>
              <a:t>Integration of Energy and Transport</a:t>
            </a:r>
          </a:p>
          <a:p>
            <a:pPr lvl="2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89BA53-57AC-4C1F-83F7-B2530F950154}"/>
              </a:ext>
            </a:extLst>
          </p:cNvPr>
          <p:cNvSpPr/>
          <p:nvPr/>
        </p:nvSpPr>
        <p:spPr>
          <a:xfrm>
            <a:off x="5848519" y="1407293"/>
            <a:ext cx="6894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Connected Vehicles</a:t>
            </a:r>
          </a:p>
          <a:p>
            <a:pPr lvl="2"/>
            <a:r>
              <a:rPr lang="en-GB" dirty="0"/>
              <a:t>Standards for provision to be developed </a:t>
            </a:r>
          </a:p>
          <a:p>
            <a:pPr lvl="2"/>
            <a:r>
              <a:rPr lang="en-GB" dirty="0"/>
              <a:t>Services to meet customer and operational needs</a:t>
            </a:r>
          </a:p>
          <a:p>
            <a:pPr lvl="2"/>
            <a:r>
              <a:rPr lang="en-GB" dirty="0"/>
              <a:t>Timing and rate of growth unclear.</a:t>
            </a:r>
          </a:p>
          <a:p>
            <a:pPr lvl="2"/>
            <a:r>
              <a:rPr lang="en-GB" dirty="0"/>
              <a:t>Expected to be ubiquitous by 2040.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1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E993C2-25EB-4D0D-B769-3F2F6F715D18}"/>
              </a:ext>
            </a:extLst>
          </p:cNvPr>
          <p:cNvSpPr/>
          <p:nvPr/>
        </p:nvSpPr>
        <p:spPr>
          <a:xfrm>
            <a:off x="-1" y="1290267"/>
            <a:ext cx="6460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Autonomous Vehicles</a:t>
            </a:r>
          </a:p>
          <a:p>
            <a:pPr lvl="2"/>
            <a:r>
              <a:rPr lang="en-GB" dirty="0"/>
              <a:t>Trials will progress through to at least 2025.</a:t>
            </a:r>
          </a:p>
          <a:p>
            <a:pPr lvl="2"/>
            <a:r>
              <a:rPr lang="en-GB" dirty="0"/>
              <a:t>Early Level 4/5 deployments from 2025.</a:t>
            </a:r>
          </a:p>
          <a:p>
            <a:pPr lvl="2"/>
            <a:r>
              <a:rPr lang="en-GB" dirty="0"/>
              <a:t>Becoming “normal” in 2025 for restricted environments (e.g. agriculture, ports, airports, warehousing).</a:t>
            </a:r>
          </a:p>
          <a:p>
            <a:pPr lvl="2"/>
            <a:r>
              <a:rPr lang="en-GB" dirty="0"/>
              <a:t>Some early specialist applications (e.g. last mile delivery, truck platooning – depending on approvals).</a:t>
            </a:r>
          </a:p>
          <a:p>
            <a:pPr lvl="2"/>
            <a:r>
              <a:rPr lang="en-GB" dirty="0"/>
              <a:t>Commonplace by 2040 (ubiquity dependant on public acceptance).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89BA53-57AC-4C1F-83F7-B2530F950154}"/>
              </a:ext>
            </a:extLst>
          </p:cNvPr>
          <p:cNvSpPr/>
          <p:nvPr/>
        </p:nvSpPr>
        <p:spPr>
          <a:xfrm>
            <a:off x="6151832" y="1378799"/>
            <a:ext cx="5432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Data Analytics</a:t>
            </a:r>
          </a:p>
          <a:p>
            <a:pPr lvl="2"/>
            <a:r>
              <a:rPr lang="en-GB" dirty="0"/>
              <a:t>Standards for data quality to be developed </a:t>
            </a:r>
          </a:p>
          <a:p>
            <a:pPr lvl="2"/>
            <a:r>
              <a:rPr lang="en-GB" dirty="0"/>
              <a:t>Big data integrated into CAV provision from 2025.</a:t>
            </a:r>
          </a:p>
          <a:p>
            <a:pPr lvl="2"/>
            <a:r>
              <a:rPr lang="en-GB" dirty="0"/>
              <a:t>Integration of Energy and Transport Networks (trials from 2025)</a:t>
            </a:r>
          </a:p>
          <a:p>
            <a:pPr lvl="2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83FF38-2C53-40C1-B35D-1AEB2E3C6D0A}"/>
              </a:ext>
            </a:extLst>
          </p:cNvPr>
          <p:cNvSpPr/>
          <p:nvPr/>
        </p:nvSpPr>
        <p:spPr>
          <a:xfrm>
            <a:off x="6248399" y="3111381"/>
            <a:ext cx="594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Don’t Panic!</a:t>
            </a:r>
          </a:p>
        </p:txBody>
      </p:sp>
    </p:spTree>
    <p:extLst>
      <p:ext uri="{BB962C8B-B14F-4D97-AF65-F5344CB8AC3E}">
        <p14:creationId xmlns:p14="http://schemas.microsoft.com/office/powerpoint/2010/main" val="38632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3F1C237-0320-4E0E-BACE-49C091AD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780F22-0CA4-4CBE-8D36-0AB25F12B9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1763"/>
            <a:ext cx="477838" cy="188912"/>
          </a:xfrm>
        </p:spPr>
        <p:txBody>
          <a:bodyPr/>
          <a:lstStyle/>
          <a:p>
            <a:fld id="{8E9205E6-0D8F-4FE6-AE74-F8DC77F0BF6E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0FDC698-7A45-B141-AC95-76A1AED69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221" y="3407674"/>
            <a:ext cx="6071287" cy="479557"/>
          </a:xfrm>
        </p:spPr>
        <p:txBody>
          <a:bodyPr/>
          <a:lstStyle/>
          <a:p>
            <a:r>
              <a:rPr lang="en-GB" b="1" dirty="0">
                <a:solidFill>
                  <a:srgbClr val="F6F5F4"/>
                </a:solidFill>
              </a:rPr>
              <a:t>Visit our hub: www.atkinsglobal.com/im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696F94-F471-FC4F-A619-AAE3266B2FC7}"/>
              </a:ext>
            </a:extLst>
          </p:cNvPr>
          <p:cNvSpPr/>
          <p:nvPr/>
        </p:nvSpPr>
        <p:spPr>
          <a:xfrm>
            <a:off x="527221" y="3887231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Matthew Clarke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Technical Director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Intelligent Mobility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SNC-Lavalin’s Atkins business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Matthew.Clarke@atkinsglobal.com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BB7B5E-C001-2A43-BDE8-E3CC3DFFC769}"/>
              </a:ext>
            </a:extLst>
          </p:cNvPr>
          <p:cNvSpPr/>
          <p:nvPr/>
        </p:nvSpPr>
        <p:spPr>
          <a:xfrm>
            <a:off x="991893" y="5362414"/>
            <a:ext cx="10860082" cy="31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© Copyright: Atkins 2018</a:t>
            </a:r>
          </a:p>
        </p:txBody>
      </p:sp>
    </p:spTree>
    <p:extLst>
      <p:ext uri="{BB962C8B-B14F-4D97-AF65-F5344CB8AC3E}">
        <p14:creationId xmlns:p14="http://schemas.microsoft.com/office/powerpoint/2010/main" val="37464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46B27-AF01-4E22-86CD-26BA6BA0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21" y="1562100"/>
            <a:ext cx="6418545" cy="2948137"/>
          </a:xfrm>
        </p:spPr>
        <p:txBody>
          <a:bodyPr/>
          <a:lstStyle/>
          <a:p>
            <a:r>
              <a:rPr lang="en-US" sz="2000" b="1" cap="all" dirty="0">
                <a:latin typeface="Century Gothic" charset="0"/>
              </a:rPr>
              <a:t>CONTENTS</a:t>
            </a:r>
            <a:br>
              <a:rPr lang="en-US" sz="2000" b="1" cap="all" dirty="0">
                <a:latin typeface="Century Gothic" charset="0"/>
              </a:rPr>
            </a:br>
            <a:r>
              <a:rPr lang="en-US" sz="2000" b="1" cap="all" dirty="0">
                <a:latin typeface="Century Gothic" charset="0"/>
              </a:rPr>
              <a:t/>
            </a:r>
            <a:br>
              <a:rPr lang="en-US" sz="2000" b="1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Background</a:t>
            </a:r>
            <a:br>
              <a:rPr lang="en-US" sz="2000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The Future</a:t>
            </a:r>
            <a:br>
              <a:rPr lang="en-US" sz="2000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Uncertainties</a:t>
            </a:r>
            <a:br>
              <a:rPr lang="en-US" sz="2000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Scenarios</a:t>
            </a:r>
            <a:br>
              <a:rPr lang="en-US" sz="2000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Technologies</a:t>
            </a:r>
            <a:br>
              <a:rPr lang="en-US" sz="2000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2025 Trends</a:t>
            </a:r>
            <a:br>
              <a:rPr lang="en-US" sz="2000" cap="all" dirty="0">
                <a:latin typeface="Century Gothic" charset="0"/>
              </a:rPr>
            </a:br>
            <a:r>
              <a:rPr lang="en-US" sz="2000" cap="all" dirty="0">
                <a:latin typeface="Century Gothic" charset="0"/>
              </a:rPr>
              <a:t>2040 Trends</a:t>
            </a:r>
            <a:r>
              <a:rPr lang="en-US" cap="all" dirty="0">
                <a:latin typeface="Century Gothic" charset="0"/>
              </a:rPr>
              <a:t/>
            </a:r>
            <a:br>
              <a:rPr lang="en-US" cap="all" dirty="0">
                <a:latin typeface="Century Gothic" charset="0"/>
              </a:rPr>
            </a:br>
            <a:r>
              <a:rPr lang="en-US" sz="2000" cap="all" dirty="0">
                <a:latin typeface="+mj-lt"/>
              </a:rPr>
              <a:t>Summary</a:t>
            </a:r>
            <a:endParaRPr lang="en-GB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02D53F-6289-4D73-B7F6-6F58A2ED5E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38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3F1C237-0320-4E0E-BACE-49C091AD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1" y="2473119"/>
            <a:ext cx="9721679" cy="10812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solidFill>
                  <a:schemeClr val="accent1"/>
                </a:solidFill>
              </a:rPr>
              <a:t>“Technology is stuff that doesn’t work yet.”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/>
              <a:t>Bran Ferren</a:t>
            </a:r>
            <a:br>
              <a:rPr lang="en-GB" dirty="0"/>
            </a:br>
            <a:r>
              <a:rPr lang="en-GB" dirty="0"/>
              <a:t>(popularised by Douglas Adams)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780F22-0CA4-4CBE-8D36-0AB25F12B9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8E9205E6-0D8F-4FE6-AE74-F8DC77F0BF6E}" type="slidenum">
              <a:rPr lang="en-CA" noProof="0" smtClean="0"/>
              <a:pPr lvl="0"/>
              <a:t>3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0458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CE4B1-1770-4757-89CD-32A605C0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8DEB2-A97D-48C8-8BC7-3127D313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1" y="1431179"/>
            <a:ext cx="5694285" cy="3051174"/>
          </a:xfrm>
        </p:spPr>
        <p:txBody>
          <a:bodyPr>
            <a:normAutofit/>
          </a:bodyPr>
          <a:lstStyle/>
          <a:p>
            <a:r>
              <a:rPr lang="en-GB" dirty="0"/>
              <a:t>Will look different from today; </a:t>
            </a:r>
          </a:p>
          <a:p>
            <a:r>
              <a:rPr lang="en-GB" dirty="0"/>
              <a:t>Contains unknowns or uncertainties (innovations, rate of change, timings);</a:t>
            </a:r>
          </a:p>
          <a:p>
            <a:r>
              <a:rPr lang="en-GB" dirty="0"/>
              <a:t>Includes elements not easily included in predictive models.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8047016-61E8-4532-A2E0-48D0A5D439E9}"/>
              </a:ext>
            </a:extLst>
          </p:cNvPr>
          <p:cNvSpPr txBox="1">
            <a:spLocks/>
          </p:cNvSpPr>
          <p:nvPr/>
        </p:nvSpPr>
        <p:spPr>
          <a:xfrm>
            <a:off x="5567236" y="2956766"/>
            <a:ext cx="10797209" cy="248490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However, Looking ahead provides;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Clarification of timelines to decision points;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Avoidance of unnecessary early investment;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Direction and opportunities for planning;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foundations for future customer satisfaction.</a:t>
            </a:r>
          </a:p>
        </p:txBody>
      </p:sp>
    </p:spTree>
    <p:extLst>
      <p:ext uri="{BB962C8B-B14F-4D97-AF65-F5344CB8AC3E}">
        <p14:creationId xmlns:p14="http://schemas.microsoft.com/office/powerpoint/2010/main" val="10790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51FB7-DA63-4054-B147-EE02511F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60" y="1721224"/>
            <a:ext cx="0" cy="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CA0A25-FFB5-407B-B8B5-80208B9DF047}"/>
              </a:ext>
            </a:extLst>
          </p:cNvPr>
          <p:cNvSpPr/>
          <p:nvPr/>
        </p:nvSpPr>
        <p:spPr>
          <a:xfrm>
            <a:off x="369975" y="1997839"/>
            <a:ext cx="4004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Two meta-uncertainties framed as axes to create a 2x2 matrix;</a:t>
            </a:r>
          </a:p>
          <a:p>
            <a:r>
              <a:rPr lang="en-GB" dirty="0"/>
              <a:t>“Deployment” </a:t>
            </a:r>
          </a:p>
          <a:p>
            <a:pPr lvl="1"/>
            <a:r>
              <a:rPr lang="en-GB" dirty="0"/>
              <a:t>Lower than expected vs. higher than expected application of technology. </a:t>
            </a:r>
          </a:p>
          <a:p>
            <a:r>
              <a:rPr lang="en-GB" dirty="0"/>
              <a:t>“Consumption” </a:t>
            </a:r>
          </a:p>
          <a:p>
            <a:pPr lvl="1"/>
            <a:r>
              <a:rPr lang="en-GB" dirty="0"/>
              <a:t>Individualistic (tailored) vs collective (universal) extremes of transport usage.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5F1AF7-A938-41B2-B5BC-91BDB961AECD}"/>
              </a:ext>
            </a:extLst>
          </p:cNvPr>
          <p:cNvSpPr txBox="1">
            <a:spLocks/>
          </p:cNvSpPr>
          <p:nvPr/>
        </p:nvSpPr>
        <p:spPr>
          <a:xfrm>
            <a:off x="679621" y="520701"/>
            <a:ext cx="11129319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Scenarios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7A96465-74FA-46FF-A167-FEC9B9188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16469"/>
              </p:ext>
            </p:extLst>
          </p:nvPr>
        </p:nvGraphicFramePr>
        <p:xfrm>
          <a:off x="4374776" y="1061716"/>
          <a:ext cx="7624482" cy="4161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076">
                  <a:extLst>
                    <a:ext uri="{9D8B030D-6E8A-4147-A177-3AD203B41FA5}">
                      <a16:colId xmlns:a16="http://schemas.microsoft.com/office/drawing/2014/main" xmlns="" val="1719067502"/>
                    </a:ext>
                  </a:extLst>
                </a:gridCol>
                <a:gridCol w="336303">
                  <a:extLst>
                    <a:ext uri="{9D8B030D-6E8A-4147-A177-3AD203B41FA5}">
                      <a16:colId xmlns:a16="http://schemas.microsoft.com/office/drawing/2014/main" xmlns="" val="3869397467"/>
                    </a:ext>
                  </a:extLst>
                </a:gridCol>
                <a:gridCol w="3238122">
                  <a:extLst>
                    <a:ext uri="{9D8B030D-6E8A-4147-A177-3AD203B41FA5}">
                      <a16:colId xmlns:a16="http://schemas.microsoft.com/office/drawing/2014/main" xmlns="" val="3273314282"/>
                    </a:ext>
                  </a:extLst>
                </a:gridCol>
                <a:gridCol w="3264894">
                  <a:extLst>
                    <a:ext uri="{9D8B030D-6E8A-4147-A177-3AD203B41FA5}">
                      <a16:colId xmlns:a16="http://schemas.microsoft.com/office/drawing/2014/main" xmlns="" val="248457862"/>
                    </a:ext>
                  </a:extLst>
                </a:gridCol>
                <a:gridCol w="480087">
                  <a:extLst>
                    <a:ext uri="{9D8B030D-6E8A-4147-A177-3AD203B41FA5}">
                      <a16:colId xmlns:a16="http://schemas.microsoft.com/office/drawing/2014/main" xmlns="" val="1515999676"/>
                    </a:ext>
                  </a:extLst>
                </a:gridCol>
              </a:tblGrid>
              <a:tr h="220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Technology Deployment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06381783"/>
                  </a:ext>
                </a:extLst>
              </a:tr>
              <a:tr h="220913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Consumption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Freely available and used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 or use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7659423"/>
                  </a:ext>
                </a:extLst>
              </a:tr>
              <a:tr h="16440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“Intelligent Isolation”</a:t>
                      </a:r>
                    </a:p>
                  </a:txBody>
                  <a:tcPr marL="5236" marR="5236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“Collaborative Users”</a:t>
                      </a:r>
                    </a:p>
                  </a:txBody>
                  <a:tcPr marL="5236" marR="523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784171"/>
                  </a:ext>
                </a:extLst>
              </a:tr>
              <a:tr h="19684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Tailored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6" marR="5236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“Individuals rule”</a:t>
                      </a:r>
                    </a:p>
                  </a:txBody>
                  <a:tcPr marL="5236" marR="52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“Tailored Services”</a:t>
                      </a:r>
                    </a:p>
                  </a:txBody>
                  <a:tcPr marL="5236" marR="523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898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07F5A-7330-4126-8DF1-F5EE63C8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19" y="0"/>
            <a:ext cx="10515600" cy="5671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4A609-8E4D-4CDE-B246-C59C9F85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39930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Vehicle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4664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Connected Vehicles; 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Viability demonstrated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deployments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corridors equipped</a:t>
            </a:r>
          </a:p>
          <a:p>
            <a:pPr lvl="1">
              <a:spcAft>
                <a:spcPts val="0"/>
              </a:spcAft>
            </a:pP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 mile automation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will be developing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 initial deployments</a:t>
            </a: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4 and 5 autonomy 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Trials underway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early products available.</a:t>
            </a: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466482" y="187028"/>
            <a:ext cx="56988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Truck platooning 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Trials complete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deployment.</a:t>
            </a:r>
          </a:p>
          <a:p>
            <a:pPr lvl="1">
              <a:spcAft>
                <a:spcPts val="0"/>
              </a:spcAft>
            </a:pP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ULEVs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Commonly available (possibly the majority of new vehicles), 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vehicles in the population will be ICVs.</a:t>
            </a: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MaaS pods </a:t>
            </a:r>
          </a:p>
          <a:p>
            <a:pPr lvl="2"/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Trials and early deployments will be ongoing.</a:t>
            </a: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394A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394A5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Infrastructure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0960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EV charging infrastructure </a:t>
            </a:r>
          </a:p>
          <a:p>
            <a:pPr lvl="2"/>
            <a:r>
              <a:rPr lang="en-GB" dirty="0"/>
              <a:t>Developing (with gaps)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Dynamic EV charging</a:t>
            </a:r>
          </a:p>
          <a:p>
            <a:pPr lvl="2"/>
            <a:r>
              <a:rPr lang="en-GB" dirty="0"/>
              <a:t>Trials performed</a:t>
            </a:r>
          </a:p>
          <a:p>
            <a:pPr lvl="2"/>
            <a:r>
              <a:rPr lang="en-GB" dirty="0"/>
              <a:t>Early deployments.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Hydrogen distribution;</a:t>
            </a:r>
          </a:p>
          <a:p>
            <a:pPr lvl="2"/>
            <a:r>
              <a:rPr lang="en-GB" dirty="0"/>
              <a:t>Limited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Battery exchange </a:t>
            </a:r>
          </a:p>
          <a:p>
            <a:pPr lvl="2"/>
            <a:r>
              <a:rPr lang="en-GB" dirty="0"/>
              <a:t>Some deployments</a:t>
            </a:r>
          </a:p>
          <a:p>
            <a:pPr lvl="2"/>
            <a:r>
              <a:rPr lang="en-GB" dirty="0"/>
              <a:t>Specific energy increasing.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BBE96-C39C-4A34-839D-67C9E3ECD643}"/>
              </a:ext>
            </a:extLst>
          </p:cNvPr>
          <p:cNvSpPr/>
          <p:nvPr/>
        </p:nvSpPr>
        <p:spPr>
          <a:xfrm>
            <a:off x="5828269" y="690297"/>
            <a:ext cx="5096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Network Operations;</a:t>
            </a:r>
          </a:p>
          <a:p>
            <a:pPr lvl="2"/>
            <a:r>
              <a:rPr lang="en-GB" dirty="0"/>
              <a:t>No significant reduction in costs for</a:t>
            </a:r>
          </a:p>
          <a:p>
            <a:pPr lvl="3"/>
            <a:r>
              <a:rPr lang="en-GB" dirty="0"/>
              <a:t>enforcement technology, </a:t>
            </a:r>
          </a:p>
          <a:p>
            <a:pPr lvl="3"/>
            <a:r>
              <a:rPr lang="en-GB" dirty="0"/>
              <a:t>operational management, </a:t>
            </a:r>
          </a:p>
          <a:p>
            <a:pPr lvl="3"/>
            <a:r>
              <a:rPr lang="en-GB" dirty="0"/>
              <a:t>environmental monitoring, </a:t>
            </a:r>
          </a:p>
          <a:p>
            <a:pPr lvl="3"/>
            <a:r>
              <a:rPr lang="en-GB" dirty="0"/>
              <a:t>signing, </a:t>
            </a:r>
          </a:p>
          <a:p>
            <a:pPr lvl="3"/>
            <a:r>
              <a:rPr lang="en-GB" dirty="0"/>
              <a:t>lining, </a:t>
            </a:r>
          </a:p>
          <a:p>
            <a:pPr lvl="3"/>
            <a:r>
              <a:rPr lang="en-GB" dirty="0"/>
              <a:t>vehicle restraint systems, </a:t>
            </a:r>
          </a:p>
          <a:p>
            <a:pPr lvl="3"/>
            <a:r>
              <a:rPr lang="en-GB" dirty="0"/>
              <a:t>traffic signals</a:t>
            </a:r>
          </a:p>
          <a:p>
            <a:pPr lvl="3"/>
            <a:r>
              <a:rPr lang="en-GB" dirty="0"/>
              <a:t>lane and speed control.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A15E3-602B-49A7-90FF-05919C699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0829" r="1544" b="22372"/>
          <a:stretch/>
        </p:blipFill>
        <p:spPr>
          <a:xfrm>
            <a:off x="5058887" y="3429000"/>
            <a:ext cx="6221689" cy="21487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444AFF-339B-4F52-BEE7-EC30ED928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D39CD1-325D-4397-B454-AB0EDB5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Comms trends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0BA74-BBD3-462C-862C-6A8611F98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1449388"/>
            <a:ext cx="10369153" cy="417661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16FAF-EFA0-4F12-AFB1-E62414754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5CE6BB-85B7-4736-A389-E4A1AB868B84}"/>
              </a:ext>
            </a:extLst>
          </p:cNvPr>
          <p:cNvSpPr/>
          <p:nvPr/>
        </p:nvSpPr>
        <p:spPr>
          <a:xfrm>
            <a:off x="-1" y="1290267"/>
            <a:ext cx="5096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G5/V2X/DSRC/WAVE connectivity;</a:t>
            </a:r>
          </a:p>
          <a:p>
            <a:pPr lvl="2"/>
            <a:r>
              <a:rPr lang="en-GB" dirty="0"/>
              <a:t>Increasing</a:t>
            </a:r>
          </a:p>
          <a:p>
            <a:pPr lvl="2"/>
            <a:r>
              <a:rPr lang="en-GB" dirty="0"/>
              <a:t>Possibly covering urban areas and some of the interurban network.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Communications services </a:t>
            </a:r>
          </a:p>
          <a:p>
            <a:pPr lvl="2"/>
            <a:r>
              <a:rPr lang="en-GB" dirty="0"/>
              <a:t>Public sector where private sector business case is weak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V2V and V2I technology</a:t>
            </a:r>
          </a:p>
          <a:p>
            <a:pPr lvl="2"/>
            <a:r>
              <a:rPr lang="en-GB" dirty="0"/>
              <a:t>Trials will have demonstrated viability</a:t>
            </a:r>
          </a:p>
          <a:p>
            <a:pPr lvl="2"/>
            <a:r>
              <a:rPr lang="en-GB" dirty="0"/>
              <a:t>Some early deployments.</a:t>
            </a:r>
          </a:p>
          <a:p>
            <a:r>
              <a:rPr lang="en-GB" dirty="0"/>
              <a:t> </a:t>
            </a:r>
          </a:p>
          <a:p>
            <a:pPr lvl="2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1A6A28-0EEB-46DF-9706-08C78E521843}"/>
              </a:ext>
            </a:extLst>
          </p:cNvPr>
          <p:cNvSpPr/>
          <p:nvPr/>
        </p:nvSpPr>
        <p:spPr>
          <a:xfrm>
            <a:off x="5683050" y="661586"/>
            <a:ext cx="509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4BBE96-C39C-4A34-839D-67C9E3ECD643}"/>
              </a:ext>
            </a:extLst>
          </p:cNvPr>
          <p:cNvSpPr/>
          <p:nvPr/>
        </p:nvSpPr>
        <p:spPr>
          <a:xfrm>
            <a:off x="5828269" y="1231719"/>
            <a:ext cx="50960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Satellite services will be available.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Mobile apps and services </a:t>
            </a:r>
          </a:p>
          <a:p>
            <a:pPr lvl="2"/>
            <a:r>
              <a:rPr lang="en-GB" dirty="0"/>
              <a:t>Widely available (e.g. to provide travel information ecall services).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394A5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NC Lavalin Atkins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skabelon 01" id="{FA154D1D-520B-214D-9C5A-F08DA7D979E4}" vid="{3109F10A-5806-C04E-9E14-EC301D5DE0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8687</TotalTime>
  <Words>1080</Words>
  <Application>Microsoft Office PowerPoint</Application>
  <PresentationFormat>Widescreen</PresentationFormat>
  <Paragraphs>300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Mincho</vt:lpstr>
      <vt:lpstr>Arial</vt:lpstr>
      <vt:lpstr>Calibri</vt:lpstr>
      <vt:lpstr>Century Gothic</vt:lpstr>
      <vt:lpstr>Lucida Grande</vt:lpstr>
      <vt:lpstr>Symbol</vt:lpstr>
      <vt:lpstr>Times New Roman</vt:lpstr>
      <vt:lpstr>SNC Lavalin Atkins White Template</vt:lpstr>
      <vt:lpstr>3_Custom Design</vt:lpstr>
      <vt:lpstr>WRA (UK) Congress 2018</vt:lpstr>
      <vt:lpstr>CONTENTS  Background The Future Uncertainties Scenarios Technologies 2025 Trends 2040 Trends Summary</vt:lpstr>
      <vt:lpstr>“Technology is stuff that doesn’t work yet.” Bran Ferren (popularised by Douglas Adams)</vt:lpstr>
      <vt:lpstr>The Future </vt:lpstr>
      <vt:lpstr>PowerPoint Presentation</vt:lpstr>
      <vt:lpstr>Technologies</vt:lpstr>
      <vt:lpstr>2025 Vehicle trends</vt:lpstr>
      <vt:lpstr>2025 Infrastructure trends</vt:lpstr>
      <vt:lpstr>2025 Comms trends</vt:lpstr>
      <vt:lpstr>2025 External trends</vt:lpstr>
      <vt:lpstr>2040 Vehicle trends</vt:lpstr>
      <vt:lpstr>2040 Infrastructure trends</vt:lpstr>
      <vt:lpstr>2040 Comms trends</vt:lpstr>
      <vt:lpstr>2040 External trends</vt:lpstr>
      <vt:lpstr>Summary</vt:lpstr>
      <vt:lpstr>Summary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DI’18 Symposium</dc:title>
  <dc:creator>Keane, Ryan</dc:creator>
  <cp:lastModifiedBy>Yvonne Szuca</cp:lastModifiedBy>
  <cp:revision>211</cp:revision>
  <dcterms:created xsi:type="dcterms:W3CDTF">2018-04-13T14:03:27Z</dcterms:created>
  <dcterms:modified xsi:type="dcterms:W3CDTF">2018-11-19T11:07:11Z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RiskLevel">
    <vt:lpwstr/>
  </property>
  <property fmtid="{D5CDD505-2E9C-101B-9397-08002B2CF9AE}" pid="3" name="DocRiskLevelWizardText">
    <vt:lpwstr>Atkins Baseline</vt:lpwstr>
  </property>
  <property fmtid="{D5CDD505-2E9C-101B-9397-08002B2CF9AE}" pid="4" name="DocRiskLevelWizardMarker">
    <vt:lpwstr/>
  </property>
</Properties>
</file>