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2" r:id="rId6"/>
    <p:sldId id="261" r:id="rId7"/>
    <p:sldId id="283" r:id="rId8"/>
    <p:sldId id="273" r:id="rId9"/>
    <p:sldId id="270" r:id="rId10"/>
    <p:sldId id="262" r:id="rId11"/>
    <p:sldId id="266" r:id="rId12"/>
    <p:sldId id="264" r:id="rId13"/>
    <p:sldId id="265" r:id="rId14"/>
    <p:sldId id="268" r:id="rId15"/>
    <p:sldId id="288" r:id="rId16"/>
    <p:sldId id="271" r:id="rId17"/>
    <p:sldId id="260" r:id="rId18"/>
    <p:sldId id="282" r:id="rId19"/>
    <p:sldId id="281" r:id="rId20"/>
    <p:sldId id="274" r:id="rId21"/>
    <p:sldId id="287" r:id="rId22"/>
    <p:sldId id="275" r:id="rId23"/>
    <p:sldId id="284" r:id="rId24"/>
    <p:sldId id="278" r:id="rId25"/>
    <p:sldId id="279" r:id="rId26"/>
    <p:sldId id="280" r:id="rId27"/>
    <p:sldId id="276" r:id="rId28"/>
    <p:sldId id="28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id="{D3C753E2-6555-48D3-8B47-E0BACB855F2D}">
          <p14:sldIdLst>
            <p14:sldId id="256"/>
          </p14:sldIdLst>
        </p14:section>
        <p14:section name="Cuerpo" id="{441E8020-E7B9-4EEF-842F-3A511C63E428}">
          <p14:sldIdLst>
            <p14:sldId id="257"/>
            <p14:sldId id="269"/>
            <p14:sldId id="258"/>
            <p14:sldId id="272"/>
            <p14:sldId id="261"/>
            <p14:sldId id="283"/>
            <p14:sldId id="273"/>
            <p14:sldId id="270"/>
            <p14:sldId id="262"/>
            <p14:sldId id="266"/>
            <p14:sldId id="264"/>
            <p14:sldId id="265"/>
            <p14:sldId id="268"/>
            <p14:sldId id="288"/>
            <p14:sldId id="271"/>
            <p14:sldId id="260"/>
            <p14:sldId id="282"/>
            <p14:sldId id="281"/>
            <p14:sldId id="274"/>
            <p14:sldId id="287"/>
            <p14:sldId id="275"/>
            <p14:sldId id="284"/>
            <p14:sldId id="278"/>
            <p14:sldId id="279"/>
            <p14:sldId id="280"/>
            <p14:sldId id="276"/>
            <p14:sldId id="285"/>
            <p14:sldId id="2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EEEA202-567F-48DF-83C5-9E0CC493186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xmlns="" id="{F984489E-0B46-4B0C-A5B3-37B0D15A7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xmlns="" id="{C2502404-8005-4EB6-8BAC-9D005A6F1473}"/>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5" name="Espace réservé du pied de page 4">
            <a:extLst>
              <a:ext uri="{FF2B5EF4-FFF2-40B4-BE49-F238E27FC236}">
                <a16:creationId xmlns:a16="http://schemas.microsoft.com/office/drawing/2014/main" xmlns="" id="{53736548-CC17-426C-9AB6-2A919326EF0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xmlns="" id="{A7C3BCB7-7735-4AFF-8A70-693C9C5E8FC5}"/>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316118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6243427-7D69-45CF-9997-8E75A5C038B2}"/>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D7409A71-AB31-49CD-AA6C-BD03A0BA616D}"/>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89978885-0764-4410-9604-E43A54113851}"/>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5" name="Espace réservé du pied de page 4">
            <a:extLst>
              <a:ext uri="{FF2B5EF4-FFF2-40B4-BE49-F238E27FC236}">
                <a16:creationId xmlns:a16="http://schemas.microsoft.com/office/drawing/2014/main" xmlns="" id="{5BE43A51-351C-4725-B909-773BFCE871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xmlns="" id="{44B91A2D-23A2-400B-BEFA-ED7B89FFBB5B}"/>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81679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B48457E7-E8B2-4D41-A642-B7D04F8B799F}"/>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xmlns="" id="{5E13C381-1FEA-4A82-839C-95DE1665EB71}"/>
              </a:ext>
            </a:extLst>
          </p:cNvPr>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5C9DF4B4-EB72-4FE0-83A8-07AB7B8B903B}"/>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5" name="Espace réservé du pied de page 4">
            <a:extLst>
              <a:ext uri="{FF2B5EF4-FFF2-40B4-BE49-F238E27FC236}">
                <a16:creationId xmlns:a16="http://schemas.microsoft.com/office/drawing/2014/main" xmlns="" id="{0209E333-6400-4E1A-BAFE-95B9871645B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xmlns="" id="{32528252-410D-459C-AE71-148978973105}"/>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29421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64AFEF-080E-4DF7-8149-F044EBA8AC39}"/>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0F6A22FC-3DAF-4E42-84E7-01FD38B5E6AB}"/>
              </a:ext>
            </a:extLst>
          </p:cNvPr>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xmlns="" id="{A3A5DD7D-7BA7-4AEF-BFE7-68B2B7DF2071}"/>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5" name="Espace réservé du pied de page 4">
            <a:extLst>
              <a:ext uri="{FF2B5EF4-FFF2-40B4-BE49-F238E27FC236}">
                <a16:creationId xmlns:a16="http://schemas.microsoft.com/office/drawing/2014/main" xmlns="" id="{8B14F9F5-02BC-4BE6-AD2F-C2B52A66778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xmlns="" id="{07C4E9CE-CA6B-4ED5-BC23-F9A3E4CF9111}"/>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98615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1D59F00-2868-471E-BEBF-767C72B8D8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C8AD77D1-9025-41B0-B184-9751AA4651D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6B77FB29-2CDD-4AFF-8DFE-566CE543871A}"/>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5" name="Espace réservé du pied de page 4">
            <a:extLst>
              <a:ext uri="{FF2B5EF4-FFF2-40B4-BE49-F238E27FC236}">
                <a16:creationId xmlns:a16="http://schemas.microsoft.com/office/drawing/2014/main" xmlns="" id="{E8AEF70D-11AB-489E-84E8-F444605F79B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xmlns="" id="{90F4BDF0-CDA4-4042-9106-4F46AD6024D8}"/>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107282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FA73053-9525-49FD-BD94-91E0FEE5C4B8}"/>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C0293663-8007-4C8C-B062-86FEE4521F21}"/>
              </a:ext>
            </a:extLst>
          </p:cNvPr>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xmlns="" id="{10344597-6644-41B4-B3E7-F10E5C6C85D8}"/>
              </a:ext>
            </a:extLst>
          </p:cNvPr>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xmlns="" id="{0D8296DE-CD99-4AAC-96B4-39F4AA6B85B8}"/>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6" name="Espace réservé du pied de page 5">
            <a:extLst>
              <a:ext uri="{FF2B5EF4-FFF2-40B4-BE49-F238E27FC236}">
                <a16:creationId xmlns:a16="http://schemas.microsoft.com/office/drawing/2014/main" xmlns="" id="{359CBDDA-AF9B-4481-AFE1-78350633F2A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xmlns="" id="{BF448068-32E8-4519-A062-8B4C567F66D3}"/>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4006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C387C5-AAA5-477A-AE6C-062E1F9E535A}"/>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xmlns="" id="{01B6F8B5-CE0D-4A4C-AAAE-FD96F8CEA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361C5973-E2D9-49CF-B511-6D1FA83B2205}"/>
              </a:ext>
            </a:extLst>
          </p:cNvPr>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xmlns="" id="{7E997FB9-9868-4ECB-A6DA-6599452167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C1E72AEC-5975-4D0F-9979-54A506A413E7}"/>
              </a:ext>
            </a:extLst>
          </p:cNvPr>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xmlns="" id="{8972D66A-F7FD-492A-BE56-DC168CD1ED74}"/>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8" name="Espace réservé du pied de page 7">
            <a:extLst>
              <a:ext uri="{FF2B5EF4-FFF2-40B4-BE49-F238E27FC236}">
                <a16:creationId xmlns:a16="http://schemas.microsoft.com/office/drawing/2014/main" xmlns="" id="{99726E38-751A-4CA4-B7F4-0BC478FD2EF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Espace réservé du numéro de diapositive 8">
            <a:extLst>
              <a:ext uri="{FF2B5EF4-FFF2-40B4-BE49-F238E27FC236}">
                <a16:creationId xmlns:a16="http://schemas.microsoft.com/office/drawing/2014/main" xmlns="" id="{F640E8DA-AF93-4FD4-9E6B-80F8AF1C1B5F}"/>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120790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D9BF9D-4A31-4D34-8E9B-5565F76F609A}"/>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xmlns="" id="{54AE4FD2-E21D-4A69-ADE6-6F731B966796}"/>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4" name="Espace réservé du pied de page 3">
            <a:extLst>
              <a:ext uri="{FF2B5EF4-FFF2-40B4-BE49-F238E27FC236}">
                <a16:creationId xmlns:a16="http://schemas.microsoft.com/office/drawing/2014/main" xmlns="" id="{75F49058-13F8-4538-AD0B-899FC22F6FF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Espace réservé du numéro de diapositive 4">
            <a:extLst>
              <a:ext uri="{FF2B5EF4-FFF2-40B4-BE49-F238E27FC236}">
                <a16:creationId xmlns:a16="http://schemas.microsoft.com/office/drawing/2014/main" xmlns="" id="{FBE015F2-7133-44FD-924F-4C5CF6E643CC}"/>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24189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D9DD2A18-9E60-4373-B3D9-D6A9F53B80EC}"/>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3" name="Espace réservé du pied de page 2">
            <a:extLst>
              <a:ext uri="{FF2B5EF4-FFF2-40B4-BE49-F238E27FC236}">
                <a16:creationId xmlns:a16="http://schemas.microsoft.com/office/drawing/2014/main" xmlns="" id="{10837B2E-6BA3-410F-B146-3EE048578C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Espace réservé du numéro de diapositive 3">
            <a:extLst>
              <a:ext uri="{FF2B5EF4-FFF2-40B4-BE49-F238E27FC236}">
                <a16:creationId xmlns:a16="http://schemas.microsoft.com/office/drawing/2014/main" xmlns="" id="{B839DE35-B279-48B4-BC7C-E4DEF005FE16}"/>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1249108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C94348-6ED7-48D3-BF95-4ADEBA0C90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xmlns="" id="{742F7796-0D83-46C1-B55E-76B0DBA9EC5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xmlns="" id="{F20C9EFE-ABDB-41B7-AD00-001F3BD63B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BA1B3B05-E689-4752-A758-4E300E1A2826}"/>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6" name="Espace réservé du pied de page 5">
            <a:extLst>
              <a:ext uri="{FF2B5EF4-FFF2-40B4-BE49-F238E27FC236}">
                <a16:creationId xmlns:a16="http://schemas.microsoft.com/office/drawing/2014/main" xmlns="" id="{4EC81D1C-8B6E-4BF4-8884-A761EC8704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xmlns="" id="{0ABA1DF6-F6CB-420D-A550-853A96730639}"/>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368583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B9D1E5-FD4B-4595-A2EA-3A4C901E00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xmlns="" id="{D46C5C9A-3754-411D-998D-D3A66D55DBC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xmlns="" id="{C5DFFABE-A977-4C2B-ADEB-09E073F4C9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4E519577-29C9-41F5-BEE5-3F9DA1D5947D}"/>
              </a:ext>
            </a:extLst>
          </p:cNvPr>
          <p:cNvSpPr>
            <a:spLocks noGrp="1"/>
          </p:cNvSpPr>
          <p:nvPr>
            <p:ph type="dt" sz="half" idx="10"/>
          </p:nvPr>
        </p:nvSpPr>
        <p:spPr>
          <a:xfrm>
            <a:off x="838200" y="6356350"/>
            <a:ext cx="2743200" cy="365125"/>
          </a:xfrm>
          <a:prstGeom prst="rect">
            <a:avLst/>
          </a:prstGeom>
        </p:spPr>
        <p:txBody>
          <a:bodyPr/>
          <a:lstStyle/>
          <a:p>
            <a:fld id="{5AF63EA0-663D-4959-8D28-3949312B142C}" type="datetimeFigureOut">
              <a:rPr lang="en-GB" smtClean="0"/>
              <a:t>19/11/2018</a:t>
            </a:fld>
            <a:endParaRPr lang="en-GB"/>
          </a:p>
        </p:txBody>
      </p:sp>
      <p:sp>
        <p:nvSpPr>
          <p:cNvPr id="6" name="Espace réservé du pied de page 5">
            <a:extLst>
              <a:ext uri="{FF2B5EF4-FFF2-40B4-BE49-F238E27FC236}">
                <a16:creationId xmlns:a16="http://schemas.microsoft.com/office/drawing/2014/main" xmlns="" id="{1E3F6B2A-41FB-4425-B69A-690252F7D4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xmlns="" id="{A9975437-3420-451A-ACCE-0435359DEAFC}"/>
              </a:ext>
            </a:extLst>
          </p:cNvPr>
          <p:cNvSpPr>
            <a:spLocks noGrp="1"/>
          </p:cNvSpPr>
          <p:nvPr>
            <p:ph type="sldNum" sz="quarter" idx="12"/>
          </p:nvPr>
        </p:nvSpPr>
        <p:spPr>
          <a:xfrm>
            <a:off x="8610600" y="6356350"/>
            <a:ext cx="2743200" cy="365125"/>
          </a:xfrm>
          <a:prstGeom prst="rect">
            <a:avLst/>
          </a:prstGeom>
        </p:spPr>
        <p:txBody>
          <a:bodyPr/>
          <a:lstStyle/>
          <a:p>
            <a:fld id="{B4D6FF6B-5CA9-4040-8667-1C25BCA81913}" type="slidenum">
              <a:rPr lang="en-GB" smtClean="0"/>
              <a:t>‹#›</a:t>
            </a:fld>
            <a:endParaRPr lang="en-GB"/>
          </a:p>
        </p:txBody>
      </p:sp>
    </p:spTree>
    <p:extLst>
      <p:ext uri="{BB962C8B-B14F-4D97-AF65-F5344CB8AC3E}">
        <p14:creationId xmlns:p14="http://schemas.microsoft.com/office/powerpoint/2010/main" val="354837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xmlns="" id="{365AA95B-F1C5-4306-BBA8-B1CD41461A2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0071" y="110716"/>
            <a:ext cx="1342969" cy="92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xmlns="" id="{675C09D4-2044-4F9A-AEA6-D57CA3A6FA2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15036"/>
            <a:ext cx="8179724" cy="502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a:extLst>
              <a:ext uri="{FF2B5EF4-FFF2-40B4-BE49-F238E27FC236}">
                <a16:creationId xmlns:a16="http://schemas.microsoft.com/office/drawing/2014/main" xmlns="" id="{3E124950-CDC1-4D95-A005-3672FD1F404A}"/>
              </a:ext>
            </a:extLst>
          </p:cNvPr>
          <p:cNvSpPr txBox="1">
            <a:spLocks noChangeArrowheads="1"/>
          </p:cNvSpPr>
          <p:nvPr userDrawn="1"/>
        </p:nvSpPr>
        <p:spPr bwMode="auto">
          <a:xfrm>
            <a:off x="8379229" y="6627168"/>
            <a:ext cx="3812771" cy="230832"/>
          </a:xfrm>
          <a:prstGeom prst="rect">
            <a:avLst/>
          </a:prstGeom>
          <a:solidFill>
            <a:srgbClr val="EAEAEA"/>
          </a:solidFill>
          <a:ln>
            <a:noFill/>
          </a:ln>
          <a:effectLs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defRPr/>
            </a:pPr>
            <a:r>
              <a:rPr lang="en-US" sz="900" b="1" i="1" dirty="0">
                <a:solidFill>
                  <a:srgbClr val="0000AD"/>
                </a:solidFill>
                <a:cs typeface="+mn-cs"/>
              </a:rPr>
              <a:t>Exchange knowledge and techniques on roads and road transport</a:t>
            </a:r>
            <a:endParaRPr lang="fr-FR" sz="900" b="1" i="1" dirty="0">
              <a:solidFill>
                <a:srgbClr val="0000AD"/>
              </a:solidFill>
              <a:cs typeface="+mn-cs"/>
            </a:endParaRPr>
          </a:p>
        </p:txBody>
      </p:sp>
    </p:spTree>
    <p:extLst>
      <p:ext uri="{BB962C8B-B14F-4D97-AF65-F5344CB8AC3E}">
        <p14:creationId xmlns:p14="http://schemas.microsoft.com/office/powerpoint/2010/main" val="1512205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5.pn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5.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cloud.smartdraw.com/editor.aspx?depoId=9986319&amp;credID=-22760890&amp;pubDocShare=CCC83F020404C2727928C6829BECBEF354E" TargetMode="Externa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re page-E">
            <a:extLst>
              <a:ext uri="{FF2B5EF4-FFF2-40B4-BE49-F238E27FC236}">
                <a16:creationId xmlns:a16="http://schemas.microsoft.com/office/drawing/2014/main" xmlns="" id="{DAB6767C-E658-4F57-821A-4EC6E0C3B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8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xmlns="" id="{6C7C3C35-3610-4A38-AE69-AD02C960D362}"/>
              </a:ext>
            </a:extLst>
          </p:cNvPr>
          <p:cNvSpPr txBox="1">
            <a:spLocks noChangeArrowheads="1"/>
          </p:cNvSpPr>
          <p:nvPr/>
        </p:nvSpPr>
        <p:spPr bwMode="auto">
          <a:xfrm>
            <a:off x="6392411" y="2130803"/>
            <a:ext cx="5708434" cy="12080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lgn="r">
              <a:lnSpc>
                <a:spcPct val="90000"/>
              </a:lnSpc>
            </a:pPr>
            <a:r>
              <a:rPr lang="en-US" altLang="en-US" sz="2100" b="1" i="1" kern="0" dirty="0">
                <a:ea typeface="ＭＳ Ｐゴシック" pitchFamily="34" charset="-128"/>
              </a:rPr>
              <a:t>Electric Road Systems: a solution for the future?</a:t>
            </a:r>
          </a:p>
          <a:p>
            <a:pPr algn="r">
              <a:lnSpc>
                <a:spcPct val="90000"/>
              </a:lnSpc>
            </a:pPr>
            <a:r>
              <a:rPr lang="en-US" altLang="en-US" sz="2100" b="1" i="1" kern="0" dirty="0">
                <a:ea typeface="ＭＳ Ｐゴシック" pitchFamily="34" charset="-128"/>
              </a:rPr>
              <a:t>Miguel Caso Florez –  PIARC Technical Director</a:t>
            </a:r>
          </a:p>
          <a:p>
            <a:pPr algn="r">
              <a:lnSpc>
                <a:spcPct val="90000"/>
              </a:lnSpc>
            </a:pPr>
            <a:r>
              <a:rPr lang="en-US" altLang="en-US" sz="2100" b="1" i="1" kern="0" dirty="0">
                <a:ea typeface="ＭＳ Ｐゴシック" pitchFamily="34" charset="-128"/>
              </a:rPr>
              <a:t>Dominic Leal – Researcher TRL</a:t>
            </a:r>
          </a:p>
        </p:txBody>
      </p:sp>
      <p:pic>
        <p:nvPicPr>
          <p:cNvPr id="1026" name="Picture 2" descr="Image result for transport research laborato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548" y="459006"/>
            <a:ext cx="3810000" cy="75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Types of ERS</a:t>
            </a:r>
            <a:endParaRPr lang="en-US" altLang="en-US" sz="2600" b="0" kern="0" dirty="0">
              <a:ea typeface="ＭＳ Ｐゴシック" pitchFamily="34" charset="-128"/>
            </a:endParaRPr>
          </a:p>
        </p:txBody>
      </p:sp>
      <p:sp>
        <p:nvSpPr>
          <p:cNvPr id="4" name="Content Placeholder 1"/>
          <p:cNvSpPr txBox="1">
            <a:spLocks/>
          </p:cNvSpPr>
          <p:nvPr/>
        </p:nvSpPr>
        <p:spPr>
          <a:xfrm>
            <a:off x="760270" y="1539270"/>
            <a:ext cx="10848633" cy="9057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defRPr/>
            </a:pPr>
            <a:r>
              <a:rPr lang="en-GB" sz="1800" b="1" dirty="0"/>
              <a:t>Definition:  </a:t>
            </a:r>
            <a:r>
              <a:rPr lang="en-GB" sz="1800" i="1" dirty="0"/>
              <a:t>A system capable of charging electric vehicles </a:t>
            </a:r>
            <a:r>
              <a:rPr lang="en-GB" sz="1800" b="1" i="1" dirty="0"/>
              <a:t>dynamically on-route at traffic speeds</a:t>
            </a:r>
          </a:p>
          <a:p>
            <a:pPr algn="just">
              <a:spcBef>
                <a:spcPts val="0"/>
              </a:spcBef>
              <a:defRPr/>
            </a:pPr>
            <a:endParaRPr lang="en-GB" sz="1800" dirty="0"/>
          </a:p>
          <a:p>
            <a:pPr algn="just">
              <a:spcBef>
                <a:spcPts val="0"/>
              </a:spcBef>
              <a:defRPr/>
            </a:pPr>
            <a:r>
              <a:rPr lang="en-GB" sz="1800" b="1" dirty="0"/>
              <a:t>Types: </a:t>
            </a:r>
            <a:r>
              <a:rPr lang="en-GB" sz="1800" i="1" dirty="0"/>
              <a:t>Three of technology (similar functions, very different designs &amp; markets)</a:t>
            </a:r>
          </a:p>
        </p:txBody>
      </p:sp>
      <p:pic>
        <p:nvPicPr>
          <p:cNvPr id="5" name="Picture 2" descr="C:\Users\dleal\Desktop\New ERS Infographics\COnductive poverhead.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83049" y="2340058"/>
            <a:ext cx="4088848" cy="18712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leal\Desktop\New ERS Infographics\Conductive Rail.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15603" y="2852300"/>
            <a:ext cx="3031363" cy="135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leal\Desktop\New ERS Infographics\Inductive.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78931" y="2852301"/>
            <a:ext cx="3060589" cy="13590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8931" y="4211356"/>
            <a:ext cx="3060589" cy="369332"/>
          </a:xfrm>
          <a:prstGeom prst="rect">
            <a:avLst/>
          </a:prstGeom>
          <a:noFill/>
        </p:spPr>
        <p:txBody>
          <a:bodyPr wrap="square" rtlCol="0">
            <a:spAutoFit/>
          </a:bodyPr>
          <a:lstStyle/>
          <a:p>
            <a:pPr algn="ctr"/>
            <a:r>
              <a:rPr lang="en-GB" b="1" dirty="0"/>
              <a:t>Inductive (Wireless)</a:t>
            </a:r>
          </a:p>
        </p:txBody>
      </p:sp>
      <p:sp>
        <p:nvSpPr>
          <p:cNvPr id="10" name="TextBox 9"/>
          <p:cNvSpPr txBox="1"/>
          <p:nvPr/>
        </p:nvSpPr>
        <p:spPr>
          <a:xfrm>
            <a:off x="4300989" y="4223793"/>
            <a:ext cx="3060589" cy="369332"/>
          </a:xfrm>
          <a:prstGeom prst="rect">
            <a:avLst/>
          </a:prstGeom>
          <a:noFill/>
        </p:spPr>
        <p:txBody>
          <a:bodyPr wrap="square" rtlCol="0">
            <a:spAutoFit/>
          </a:bodyPr>
          <a:lstStyle/>
          <a:p>
            <a:pPr algn="ctr"/>
            <a:r>
              <a:rPr lang="en-GB" b="1" dirty="0"/>
              <a:t>Conductive Rail</a:t>
            </a:r>
          </a:p>
        </p:txBody>
      </p:sp>
      <p:sp>
        <p:nvSpPr>
          <p:cNvPr id="11" name="TextBox 10"/>
          <p:cNvSpPr txBox="1"/>
          <p:nvPr/>
        </p:nvSpPr>
        <p:spPr>
          <a:xfrm>
            <a:off x="8097178" y="4223793"/>
            <a:ext cx="3060589" cy="369332"/>
          </a:xfrm>
          <a:prstGeom prst="rect">
            <a:avLst/>
          </a:prstGeom>
          <a:noFill/>
        </p:spPr>
        <p:txBody>
          <a:bodyPr wrap="square" rtlCol="0">
            <a:spAutoFit/>
          </a:bodyPr>
          <a:lstStyle/>
          <a:p>
            <a:pPr algn="ctr"/>
            <a:r>
              <a:rPr lang="en-GB" b="1" dirty="0"/>
              <a:t>Conductive Overhead</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1182" t="28435" r="11502" b="29271"/>
          <a:stretch>
            <a:fillRect/>
          </a:stretch>
        </p:blipFill>
        <p:spPr bwMode="auto">
          <a:xfrm>
            <a:off x="978931" y="4655519"/>
            <a:ext cx="1104900" cy="246062"/>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1" name="Picture 3" descr="Image result for oak ridge national laboratory logo"/>
          <p:cNvPicPr>
            <a:picLocks noChangeAspect="1" noChangeArrowheads="1"/>
          </p:cNvPicPr>
          <p:nvPr/>
        </p:nvPicPr>
        <p:blipFill>
          <a:blip r:embed="rId6" cstate="print">
            <a:extLst>
              <a:ext uri="{28A0092B-C50C-407E-A947-70E740481C1C}">
                <a14:useLocalDpi xmlns:a14="http://schemas.microsoft.com/office/drawing/2010/main" val="0"/>
              </a:ext>
            </a:extLst>
          </a:blip>
          <a:srcRect l="17905"/>
          <a:stretch>
            <a:fillRect/>
          </a:stretch>
        </p:blipFill>
        <p:spPr bwMode="auto">
          <a:xfrm>
            <a:off x="978931" y="5018126"/>
            <a:ext cx="841375" cy="246062"/>
          </a:xfrm>
          <a:prstGeom prst="rect">
            <a:avLst/>
          </a:prstGeom>
          <a:noFill/>
          <a:ln w="19050" algn="in">
            <a:no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19716" t="6326" r="22534" b="61745"/>
          <a:stretch>
            <a:fillRect/>
          </a:stretch>
        </p:blipFill>
        <p:spPr bwMode="auto">
          <a:xfrm>
            <a:off x="1885440" y="5002360"/>
            <a:ext cx="700088" cy="241300"/>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l="46053" t="-4282" b="49237"/>
          <a:stretch>
            <a:fillRect/>
          </a:stretch>
        </p:blipFill>
        <p:spPr bwMode="auto">
          <a:xfrm>
            <a:off x="2149656" y="5348762"/>
            <a:ext cx="719138" cy="296862"/>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7061" y="5348762"/>
            <a:ext cx="1098550" cy="225425"/>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5" name="Picture 7" descr="Image result for CIRCE researc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0017" y="5985071"/>
            <a:ext cx="1089025" cy="355600"/>
          </a:xfrm>
          <a:prstGeom prst="rect">
            <a:avLst/>
          </a:prstGeom>
          <a:noFill/>
          <a:ln w="19050" algn="in">
            <a:no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7061" y="5679478"/>
            <a:ext cx="1096963" cy="239712"/>
          </a:xfrm>
          <a:prstGeom prst="rect">
            <a:avLst/>
          </a:prstGeom>
          <a:noFill/>
          <a:ln w="1270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r="17435"/>
          <a:stretch>
            <a:fillRect/>
          </a:stretch>
        </p:blipFill>
        <p:spPr bwMode="auto">
          <a:xfrm>
            <a:off x="2868794" y="4977287"/>
            <a:ext cx="1093788" cy="668337"/>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8"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09047" y="5721658"/>
            <a:ext cx="631825" cy="631825"/>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9"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76756" y="5712133"/>
            <a:ext cx="798513" cy="641350"/>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0"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74364" y="4655519"/>
            <a:ext cx="1102235" cy="250327"/>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1"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65824" y="4587744"/>
            <a:ext cx="1235076" cy="770531"/>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2"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10252" y="5505647"/>
            <a:ext cx="1559132" cy="293687"/>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3" name="Picture 15"/>
          <p:cNvPicPr>
            <a:picLocks noChangeAspect="1" noChangeArrowheads="1"/>
          </p:cNvPicPr>
          <p:nvPr/>
        </p:nvPicPr>
        <p:blipFill>
          <a:blip r:embed="rId18">
            <a:extLst>
              <a:ext uri="{28A0092B-C50C-407E-A947-70E740481C1C}">
                <a14:useLocalDpi xmlns:a14="http://schemas.microsoft.com/office/drawing/2010/main" val="0"/>
              </a:ext>
            </a:extLst>
          </a:blip>
          <a:srcRect l="7649" t="24918" r="8693" b="28477"/>
          <a:stretch>
            <a:fillRect/>
          </a:stretch>
        </p:blipFill>
        <p:spPr bwMode="auto">
          <a:xfrm>
            <a:off x="4315603" y="4599504"/>
            <a:ext cx="1459893" cy="362356"/>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4" name="Picture 1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12344" y="5065051"/>
            <a:ext cx="1549420" cy="357215"/>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66" name="Picture 18" descr="Image result for volvo logo"/>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36415" b="36416"/>
          <a:stretch/>
        </p:blipFill>
        <p:spPr bwMode="auto">
          <a:xfrm>
            <a:off x="4306467" y="5889114"/>
            <a:ext cx="1561173" cy="29691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cania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12124" y="5243076"/>
            <a:ext cx="2005417" cy="582218"/>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p:cNvPicPr>
            <a:picLocks noChangeAspect="1" noChangeArrowheads="1"/>
          </p:cNvPicPr>
          <p:nvPr/>
        </p:nvPicPr>
        <p:blipFill>
          <a:blip r:embed="rId22">
            <a:extLst>
              <a:ext uri="{28A0092B-C50C-407E-A947-70E740481C1C}">
                <a14:useLocalDpi xmlns:a14="http://schemas.microsoft.com/office/drawing/2010/main" val="0"/>
              </a:ext>
            </a:extLst>
          </a:blip>
          <a:srcRect t="34720" b="31766"/>
          <a:stretch>
            <a:fillRect/>
          </a:stretch>
        </p:blipFill>
        <p:spPr bwMode="auto">
          <a:xfrm>
            <a:off x="7583049" y="4655819"/>
            <a:ext cx="2063569" cy="409232"/>
          </a:xfrm>
          <a:prstGeom prst="rect">
            <a:avLst/>
          </a:prstGeom>
          <a:noFill/>
          <a:ln w="1905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Content Placeholder 1"/>
          <p:cNvSpPr txBox="1">
            <a:spLocks/>
          </p:cNvSpPr>
          <p:nvPr/>
        </p:nvSpPr>
        <p:spPr>
          <a:xfrm>
            <a:off x="6466015" y="5889114"/>
            <a:ext cx="5012160" cy="46436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defRPr/>
            </a:pPr>
            <a:endParaRPr lang="en-GB" sz="1800" i="1" dirty="0"/>
          </a:p>
        </p:txBody>
      </p:sp>
      <p:sp>
        <p:nvSpPr>
          <p:cNvPr id="30" name="Content Placeholder 1"/>
          <p:cNvSpPr txBox="1">
            <a:spLocks/>
          </p:cNvSpPr>
          <p:nvPr/>
        </p:nvSpPr>
        <p:spPr>
          <a:xfrm>
            <a:off x="8830816" y="5988470"/>
            <a:ext cx="2841081" cy="44811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defRPr/>
            </a:pPr>
            <a:r>
              <a:rPr lang="en-GB" sz="1800" b="1" dirty="0"/>
              <a:t>+ many other collaborators</a:t>
            </a:r>
            <a:endParaRPr lang="en-GB" sz="1800" i="1" dirty="0"/>
          </a:p>
        </p:txBody>
      </p:sp>
      <p:pic>
        <p:nvPicPr>
          <p:cNvPr id="2071" name="Picture 23" descr="Image result for transport research laboratory logo"/>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8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inductive charging 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1" y="1544234"/>
            <a:ext cx="2660559" cy="20076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Inductive (Wireless) Overview</a:t>
            </a:r>
            <a:endParaRPr lang="en-US" altLang="en-US" sz="2600" b="0" kern="0" dirty="0">
              <a:ea typeface="ＭＳ Ｐゴシック" pitchFamily="34" charset="-128"/>
            </a:endParaRPr>
          </a:p>
        </p:txBody>
      </p:sp>
      <p:pic>
        <p:nvPicPr>
          <p:cNvPr id="4098" name="Picture 2" descr="Image result for inductive charging ro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013" y="1544234"/>
            <a:ext cx="2660559" cy="19928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olitecnico di torino charge while driv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036" y="1544232"/>
            <a:ext cx="2660558" cy="199289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045" y="1544233"/>
            <a:ext cx="2660558" cy="19928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75013" y="3586661"/>
            <a:ext cx="2660559" cy="1200329"/>
          </a:xfrm>
          <a:prstGeom prst="rect">
            <a:avLst/>
          </a:prstGeom>
          <a:noFill/>
        </p:spPr>
        <p:txBody>
          <a:bodyPr wrap="square" rtlCol="0">
            <a:spAutoFit/>
          </a:bodyPr>
          <a:lstStyle/>
          <a:p>
            <a:pPr algn="just"/>
            <a:r>
              <a:rPr lang="en-GB" i="1" dirty="0"/>
              <a:t>Trenched copper/litz coils with a ferrite core and concrete foundations with asphalt overlay</a:t>
            </a:r>
          </a:p>
        </p:txBody>
      </p:sp>
      <p:sp>
        <p:nvSpPr>
          <p:cNvPr id="11" name="TextBox 10"/>
          <p:cNvSpPr txBox="1"/>
          <p:nvPr/>
        </p:nvSpPr>
        <p:spPr>
          <a:xfrm>
            <a:off x="5997044" y="3586661"/>
            <a:ext cx="2660559" cy="646331"/>
          </a:xfrm>
          <a:prstGeom prst="rect">
            <a:avLst/>
          </a:prstGeom>
          <a:noFill/>
        </p:spPr>
        <p:txBody>
          <a:bodyPr wrap="square" rtlCol="0">
            <a:spAutoFit/>
          </a:bodyPr>
          <a:lstStyle/>
          <a:p>
            <a:pPr algn="just"/>
            <a:r>
              <a:rPr lang="en-GB" i="1" dirty="0"/>
              <a:t>FABRIC closed track demonstration, Italy</a:t>
            </a:r>
          </a:p>
        </p:txBody>
      </p:sp>
      <p:sp>
        <p:nvSpPr>
          <p:cNvPr id="12" name="TextBox 11"/>
          <p:cNvSpPr txBox="1"/>
          <p:nvPr/>
        </p:nvSpPr>
        <p:spPr>
          <a:xfrm>
            <a:off x="337220" y="3586661"/>
            <a:ext cx="2660559" cy="1200329"/>
          </a:xfrm>
          <a:prstGeom prst="rect">
            <a:avLst/>
          </a:prstGeom>
          <a:noFill/>
        </p:spPr>
        <p:txBody>
          <a:bodyPr wrap="square" rtlCol="0">
            <a:spAutoFit/>
          </a:bodyPr>
          <a:lstStyle/>
          <a:p>
            <a:r>
              <a:rPr lang="en-GB" i="1" dirty="0"/>
              <a:t>KAIST / Dongwon OLEV public road demonstration, South Korea</a:t>
            </a:r>
          </a:p>
        </p:txBody>
      </p:sp>
      <p:sp>
        <p:nvSpPr>
          <p:cNvPr id="13" name="TextBox 12"/>
          <p:cNvSpPr txBox="1"/>
          <p:nvPr/>
        </p:nvSpPr>
        <p:spPr>
          <a:xfrm>
            <a:off x="8806035" y="3605005"/>
            <a:ext cx="2660559" cy="923330"/>
          </a:xfrm>
          <a:prstGeom prst="rect">
            <a:avLst/>
          </a:prstGeom>
          <a:noFill/>
        </p:spPr>
        <p:txBody>
          <a:bodyPr wrap="square" rtlCol="0">
            <a:spAutoFit/>
          </a:bodyPr>
          <a:lstStyle/>
          <a:p>
            <a:pPr algn="just"/>
            <a:r>
              <a:rPr lang="en-GB" i="1" dirty="0"/>
              <a:t>Trenched copper litz coils sealed in hot pour bitumen adhesive </a:t>
            </a:r>
          </a:p>
        </p:txBody>
      </p:sp>
      <p:sp>
        <p:nvSpPr>
          <p:cNvPr id="14" name="TextBox 13"/>
          <p:cNvSpPr txBox="1"/>
          <p:nvPr/>
        </p:nvSpPr>
        <p:spPr>
          <a:xfrm>
            <a:off x="337221" y="4742278"/>
            <a:ext cx="5577887" cy="2031325"/>
          </a:xfrm>
          <a:prstGeom prst="rect">
            <a:avLst/>
          </a:prstGeom>
          <a:noFill/>
        </p:spPr>
        <p:txBody>
          <a:bodyPr wrap="square" rtlCol="0">
            <a:spAutoFit/>
          </a:bodyPr>
          <a:lstStyle/>
          <a:p>
            <a:r>
              <a:rPr lang="en-GB" b="1" dirty="0"/>
              <a:t>Roadside Requirements:</a:t>
            </a:r>
          </a:p>
          <a:p>
            <a:pPr marL="285750" indent="-285750">
              <a:buFont typeface="Wingdings" panose="05000000000000000000" pitchFamily="2" charset="2"/>
              <a:buChar char="§"/>
            </a:pPr>
            <a:r>
              <a:rPr lang="en-GB" dirty="0"/>
              <a:t>grid connection transformer, inverter, cabling</a:t>
            </a:r>
          </a:p>
          <a:p>
            <a:pPr marL="285750" indent="-285750">
              <a:buFont typeface="Wingdings" panose="05000000000000000000" pitchFamily="2" charset="2"/>
              <a:buChar char="§"/>
            </a:pPr>
            <a:r>
              <a:rPr lang="en-GB" dirty="0"/>
              <a:t>power electronics, switching boxes between coils</a:t>
            </a:r>
          </a:p>
          <a:p>
            <a:pPr marL="285750" indent="-285750">
              <a:buFont typeface="Wingdings" panose="05000000000000000000" pitchFamily="2" charset="2"/>
              <a:buChar char="§"/>
            </a:pPr>
            <a:r>
              <a:rPr lang="en-GB" dirty="0"/>
              <a:t>high capacity battery &amp; compensation</a:t>
            </a:r>
          </a:p>
          <a:p>
            <a:pPr marL="285750" indent="-285750">
              <a:buFont typeface="Wingdings" panose="05000000000000000000" pitchFamily="2" charset="2"/>
              <a:buChar char="§"/>
            </a:pPr>
            <a:r>
              <a:rPr lang="en-GB" dirty="0"/>
              <a:t>V2I and I2G communications system</a:t>
            </a:r>
          </a:p>
          <a:p>
            <a:pPr marL="285750" indent="-285750">
              <a:buFont typeface="Wingdings" panose="05000000000000000000" pitchFamily="2" charset="2"/>
              <a:buChar char="§"/>
            </a:pPr>
            <a:r>
              <a:rPr lang="en-GB" dirty="0"/>
              <a:t>monitoring unit, cooling unit</a:t>
            </a:r>
          </a:p>
          <a:p>
            <a:pPr marL="285750" indent="-285750">
              <a:buFont typeface="Wingdings" panose="05000000000000000000" pitchFamily="2" charset="2"/>
              <a:buChar char="§"/>
            </a:pPr>
            <a:r>
              <a:rPr lang="en-GB" dirty="0"/>
              <a:t>safety/security infrastructure</a:t>
            </a:r>
            <a:endParaRPr lang="en-GB" b="1" dirty="0"/>
          </a:p>
        </p:txBody>
      </p:sp>
      <p:sp>
        <p:nvSpPr>
          <p:cNvPr id="15" name="TextBox 14"/>
          <p:cNvSpPr txBox="1"/>
          <p:nvPr/>
        </p:nvSpPr>
        <p:spPr>
          <a:xfrm>
            <a:off x="6150146" y="4979703"/>
            <a:ext cx="3986169" cy="1200329"/>
          </a:xfrm>
          <a:prstGeom prst="rect">
            <a:avLst/>
          </a:prstGeom>
          <a:noFill/>
          <a:ln w="28575">
            <a:solidFill>
              <a:schemeClr val="tx1"/>
            </a:solidFill>
            <a:prstDash val="dash"/>
          </a:ln>
        </p:spPr>
        <p:txBody>
          <a:bodyPr wrap="square" rtlCol="0">
            <a:spAutoFit/>
          </a:bodyPr>
          <a:lstStyle/>
          <a:p>
            <a:pPr algn="just"/>
            <a:r>
              <a:rPr lang="en-GB" i="1" dirty="0"/>
              <a:t>Many different designs, dimensions, power requirements,  construction depths and techniques, essentially no interoperability between concepts</a:t>
            </a:r>
          </a:p>
        </p:txBody>
      </p:sp>
      <p:pic>
        <p:nvPicPr>
          <p:cNvPr id="16" name="Picture 23" descr="Image result for transport research laboratory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3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Conductive Rail Overview</a:t>
            </a:r>
            <a:endParaRPr lang="en-US" altLang="en-US" sz="2600" b="0" kern="0" dirty="0">
              <a:ea typeface="ＭＳ Ｐゴシック" pitchFamily="34" charset="-12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511"/>
          <a:stretch/>
        </p:blipFill>
        <p:spPr bwMode="auto">
          <a:xfrm>
            <a:off x="6009704" y="3298525"/>
            <a:ext cx="6137848" cy="3165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421" y="1544234"/>
            <a:ext cx="2660559" cy="19775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21" y="1543394"/>
            <a:ext cx="2660559" cy="1978356"/>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t="28461"/>
          <a:stretch/>
        </p:blipFill>
        <p:spPr bwMode="auto">
          <a:xfrm>
            <a:off x="337221" y="2558064"/>
            <a:ext cx="1018614" cy="9938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descr="IMG_0860-1440x108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7702"/>
          <a:stretch/>
        </p:blipFill>
        <p:spPr bwMode="auto">
          <a:xfrm>
            <a:off x="5915108" y="1581039"/>
            <a:ext cx="2660558" cy="1970833"/>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609" y="2735894"/>
            <a:ext cx="1163057" cy="8016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14" descr="C:\Users\dleal\Desktop\(Honda R&amp;D Co., 20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8710" y="1589499"/>
            <a:ext cx="2660559" cy="1997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7221" y="3586661"/>
            <a:ext cx="2660559" cy="923330"/>
          </a:xfrm>
          <a:prstGeom prst="rect">
            <a:avLst/>
          </a:prstGeom>
          <a:noFill/>
        </p:spPr>
        <p:txBody>
          <a:bodyPr wrap="square" rtlCol="0">
            <a:spAutoFit/>
          </a:bodyPr>
          <a:lstStyle/>
          <a:p>
            <a:pPr algn="just"/>
            <a:r>
              <a:rPr lang="en-GB" i="1" dirty="0"/>
              <a:t>Channelled rail embedded in pavement, flush with surface</a:t>
            </a:r>
          </a:p>
        </p:txBody>
      </p:sp>
      <p:sp>
        <p:nvSpPr>
          <p:cNvPr id="13" name="TextBox 12"/>
          <p:cNvSpPr txBox="1"/>
          <p:nvPr/>
        </p:nvSpPr>
        <p:spPr>
          <a:xfrm>
            <a:off x="3128420" y="3613990"/>
            <a:ext cx="2660559" cy="646331"/>
          </a:xfrm>
          <a:prstGeom prst="rect">
            <a:avLst/>
          </a:prstGeom>
          <a:noFill/>
        </p:spPr>
        <p:txBody>
          <a:bodyPr wrap="square" rtlCol="0">
            <a:spAutoFit/>
          </a:bodyPr>
          <a:lstStyle/>
          <a:p>
            <a:pPr algn="just"/>
            <a:r>
              <a:rPr lang="en-GB" i="1" dirty="0"/>
              <a:t>Flat rail embedded in pavement</a:t>
            </a:r>
          </a:p>
        </p:txBody>
      </p:sp>
      <p:sp>
        <p:nvSpPr>
          <p:cNvPr id="14" name="TextBox 13"/>
          <p:cNvSpPr txBox="1"/>
          <p:nvPr/>
        </p:nvSpPr>
        <p:spPr>
          <a:xfrm>
            <a:off x="5903237" y="3618193"/>
            <a:ext cx="2660559" cy="646331"/>
          </a:xfrm>
          <a:prstGeom prst="rect">
            <a:avLst/>
          </a:prstGeom>
          <a:noFill/>
        </p:spPr>
        <p:txBody>
          <a:bodyPr wrap="square" rtlCol="0">
            <a:spAutoFit/>
          </a:bodyPr>
          <a:lstStyle/>
          <a:p>
            <a:pPr algn="just"/>
            <a:r>
              <a:rPr lang="en-GB" i="1" dirty="0"/>
              <a:t>Encased rail bolted on top of surface</a:t>
            </a:r>
          </a:p>
        </p:txBody>
      </p:sp>
      <p:sp>
        <p:nvSpPr>
          <p:cNvPr id="15" name="TextBox 14"/>
          <p:cNvSpPr txBox="1"/>
          <p:nvPr/>
        </p:nvSpPr>
        <p:spPr>
          <a:xfrm>
            <a:off x="8641261" y="3612933"/>
            <a:ext cx="2660559" cy="646331"/>
          </a:xfrm>
          <a:prstGeom prst="rect">
            <a:avLst/>
          </a:prstGeom>
          <a:noFill/>
        </p:spPr>
        <p:txBody>
          <a:bodyPr wrap="square" rtlCol="0">
            <a:spAutoFit/>
          </a:bodyPr>
          <a:lstStyle/>
          <a:p>
            <a:pPr algn="just"/>
            <a:r>
              <a:rPr lang="en-GB" i="1" dirty="0"/>
              <a:t>Rail mounted to verge side vehicle restraint system</a:t>
            </a:r>
          </a:p>
        </p:txBody>
      </p:sp>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8711" y="1544234"/>
            <a:ext cx="2660558" cy="204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7221" y="4442724"/>
            <a:ext cx="5577887" cy="2308324"/>
          </a:xfrm>
          <a:prstGeom prst="rect">
            <a:avLst/>
          </a:prstGeom>
          <a:noFill/>
        </p:spPr>
        <p:txBody>
          <a:bodyPr wrap="square" rtlCol="0">
            <a:spAutoFit/>
          </a:bodyPr>
          <a:lstStyle/>
          <a:p>
            <a:r>
              <a:rPr lang="en-GB" b="1" dirty="0"/>
              <a:t>Roadside Requirements:</a:t>
            </a:r>
          </a:p>
          <a:p>
            <a:pPr marL="285750" indent="-285750">
              <a:buFont typeface="Wingdings" panose="05000000000000000000" pitchFamily="2" charset="2"/>
              <a:buChar char="§"/>
            </a:pPr>
            <a:r>
              <a:rPr lang="en-GB" dirty="0"/>
              <a:t>available grid connection</a:t>
            </a:r>
          </a:p>
          <a:p>
            <a:pPr marL="285750" indent="-285750">
              <a:buFont typeface="Wingdings" panose="05000000000000000000" pitchFamily="2" charset="2"/>
              <a:buChar char="§"/>
            </a:pPr>
            <a:r>
              <a:rPr lang="en-GB" dirty="0"/>
              <a:t>transformer, rectifier, power electronics</a:t>
            </a:r>
          </a:p>
          <a:p>
            <a:pPr marL="285750" indent="-285750">
              <a:buFont typeface="Wingdings" panose="05000000000000000000" pitchFamily="2" charset="2"/>
              <a:buChar char="§"/>
            </a:pPr>
            <a:r>
              <a:rPr lang="en-GB" dirty="0"/>
              <a:t>switching units, low/high voltage cabling</a:t>
            </a:r>
          </a:p>
          <a:p>
            <a:pPr marL="285750" indent="-285750">
              <a:buFont typeface="Wingdings" panose="05000000000000000000" pitchFamily="2" charset="2"/>
              <a:buChar char="§"/>
            </a:pPr>
            <a:r>
              <a:rPr lang="en-GB" dirty="0"/>
              <a:t>I2G/V2I communications systems (DSRC/wifi tags, etc.)</a:t>
            </a:r>
          </a:p>
          <a:p>
            <a:pPr marL="285750" indent="-285750">
              <a:buFont typeface="Wingdings" panose="05000000000000000000" pitchFamily="2" charset="2"/>
              <a:buChar char="§"/>
            </a:pPr>
            <a:r>
              <a:rPr lang="en-GB" dirty="0"/>
              <a:t>High-capacity storage batteries, air conditioning unit</a:t>
            </a:r>
          </a:p>
          <a:p>
            <a:pPr marL="285750" indent="-285750">
              <a:buFont typeface="Wingdings" panose="05000000000000000000" pitchFamily="2" charset="2"/>
              <a:buChar char="§"/>
            </a:pPr>
            <a:r>
              <a:rPr lang="en-GB" dirty="0"/>
              <a:t>remote sensing ICT </a:t>
            </a:r>
          </a:p>
          <a:p>
            <a:pPr marL="285750" indent="-285750">
              <a:buFont typeface="Wingdings" panose="05000000000000000000" pitchFamily="2" charset="2"/>
              <a:buChar char="§"/>
            </a:pPr>
            <a:r>
              <a:rPr lang="en-GB" dirty="0"/>
              <a:t>safety/security infrastructure</a:t>
            </a:r>
          </a:p>
        </p:txBody>
      </p:sp>
      <p:pic>
        <p:nvPicPr>
          <p:cNvPr id="22" name="Picture 23" descr="Image result for transport research laboratory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9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Conductive Overhead Overview</a:t>
            </a:r>
            <a:endParaRPr lang="en-US" altLang="en-US" sz="2600" b="0" kern="0" dirty="0">
              <a:ea typeface="ＭＳ Ｐゴシック" pitchFamily="34" charset="-128"/>
            </a:endParaRPr>
          </a:p>
        </p:txBody>
      </p:sp>
      <p:pic>
        <p:nvPicPr>
          <p:cNvPr id="8" name="Picture 2" descr="Image result for siemens ehigh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221" y="1543394"/>
            <a:ext cx="2660559" cy="20084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onstruction Site News - 12.10.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224" y="1543394"/>
            <a:ext cx="2660559" cy="20084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nstruction site news - 27.07.2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602" y="1521248"/>
            <a:ext cx="2662969" cy="200847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nstruction site news - 24.08.20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3386" y="1543395"/>
            <a:ext cx="2660559" cy="20084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7220" y="3586661"/>
            <a:ext cx="2660559" cy="646331"/>
          </a:xfrm>
          <a:prstGeom prst="rect">
            <a:avLst/>
          </a:prstGeom>
          <a:noFill/>
        </p:spPr>
        <p:txBody>
          <a:bodyPr wrap="square" rtlCol="0">
            <a:spAutoFit/>
          </a:bodyPr>
          <a:lstStyle/>
          <a:p>
            <a:r>
              <a:rPr lang="en-GB" i="1" dirty="0"/>
              <a:t>Sweden, Germany, USA demonstrations underway</a:t>
            </a:r>
          </a:p>
        </p:txBody>
      </p:sp>
      <p:sp>
        <p:nvSpPr>
          <p:cNvPr id="11" name="TextBox 10"/>
          <p:cNvSpPr txBox="1"/>
          <p:nvPr/>
        </p:nvSpPr>
        <p:spPr>
          <a:xfrm>
            <a:off x="3133385" y="3632827"/>
            <a:ext cx="2660559" cy="923330"/>
          </a:xfrm>
          <a:prstGeom prst="rect">
            <a:avLst/>
          </a:prstGeom>
          <a:noFill/>
        </p:spPr>
        <p:txBody>
          <a:bodyPr wrap="square" rtlCol="0">
            <a:spAutoFit/>
          </a:bodyPr>
          <a:lstStyle/>
          <a:p>
            <a:r>
              <a:rPr lang="en-GB" i="1" dirty="0"/>
              <a:t>Verge side (option for median masts with arms spanning both directions)</a:t>
            </a:r>
          </a:p>
        </p:txBody>
      </p:sp>
      <p:sp>
        <p:nvSpPr>
          <p:cNvPr id="12" name="TextBox 11"/>
          <p:cNvSpPr txBox="1"/>
          <p:nvPr/>
        </p:nvSpPr>
        <p:spPr>
          <a:xfrm>
            <a:off x="8774224" y="3650040"/>
            <a:ext cx="2660559" cy="923330"/>
          </a:xfrm>
          <a:prstGeom prst="rect">
            <a:avLst/>
          </a:prstGeom>
          <a:noFill/>
        </p:spPr>
        <p:txBody>
          <a:bodyPr wrap="square" rtlCol="0">
            <a:spAutoFit/>
          </a:bodyPr>
          <a:lstStyle/>
          <a:p>
            <a:r>
              <a:rPr lang="en-GB" i="1" dirty="0"/>
              <a:t>Rectifier substation and power electronics required every 1-4km</a:t>
            </a:r>
          </a:p>
        </p:txBody>
      </p:sp>
      <p:sp>
        <p:nvSpPr>
          <p:cNvPr id="13" name="TextBox 12"/>
          <p:cNvSpPr txBox="1"/>
          <p:nvPr/>
        </p:nvSpPr>
        <p:spPr>
          <a:xfrm>
            <a:off x="5946344" y="3650040"/>
            <a:ext cx="2660559" cy="646331"/>
          </a:xfrm>
          <a:prstGeom prst="rect">
            <a:avLst/>
          </a:prstGeom>
          <a:noFill/>
        </p:spPr>
        <p:txBody>
          <a:bodyPr wrap="square" rtlCol="0">
            <a:spAutoFit/>
          </a:bodyPr>
          <a:lstStyle/>
          <a:p>
            <a:r>
              <a:rPr lang="en-GB" i="1" dirty="0"/>
              <a:t>Copper cables fed through hangers and tensioned</a:t>
            </a:r>
          </a:p>
        </p:txBody>
      </p:sp>
      <p:sp>
        <p:nvSpPr>
          <p:cNvPr id="14" name="TextBox 13"/>
          <p:cNvSpPr txBox="1"/>
          <p:nvPr/>
        </p:nvSpPr>
        <p:spPr>
          <a:xfrm>
            <a:off x="337221" y="4742278"/>
            <a:ext cx="5577887" cy="2031325"/>
          </a:xfrm>
          <a:prstGeom prst="rect">
            <a:avLst/>
          </a:prstGeom>
          <a:noFill/>
        </p:spPr>
        <p:txBody>
          <a:bodyPr wrap="square" rtlCol="0">
            <a:spAutoFit/>
          </a:bodyPr>
          <a:lstStyle/>
          <a:p>
            <a:r>
              <a:rPr lang="en-GB" b="1" dirty="0"/>
              <a:t>Roadside Requirements:</a:t>
            </a:r>
          </a:p>
          <a:p>
            <a:pPr marL="285750" indent="-285750">
              <a:buFont typeface="Wingdings" panose="05000000000000000000" pitchFamily="2" charset="2"/>
              <a:buChar char="§"/>
            </a:pPr>
            <a:r>
              <a:rPr lang="en-GB" dirty="0"/>
              <a:t>grid connection, transformer, medium voltage switchgear, rectifiers, controlled inverter</a:t>
            </a:r>
          </a:p>
          <a:p>
            <a:pPr marL="285750" indent="-285750">
              <a:buFont typeface="Wingdings" panose="05000000000000000000" pitchFamily="2" charset="2"/>
              <a:buChar char="§"/>
            </a:pPr>
            <a:r>
              <a:rPr lang="en-GB" dirty="0"/>
              <a:t>V2I and I2G communications system</a:t>
            </a:r>
          </a:p>
          <a:p>
            <a:pPr marL="285750" indent="-285750">
              <a:buFont typeface="Wingdings" panose="05000000000000000000" pitchFamily="2" charset="2"/>
              <a:buChar char="§"/>
            </a:pPr>
            <a:r>
              <a:rPr lang="en-GB" dirty="0"/>
              <a:t>monitoring unit, cooling unit</a:t>
            </a:r>
          </a:p>
          <a:p>
            <a:pPr marL="285750" indent="-285750">
              <a:buFont typeface="Wingdings" panose="05000000000000000000" pitchFamily="2" charset="2"/>
              <a:buChar char="§"/>
            </a:pPr>
            <a:r>
              <a:rPr lang="en-GB" dirty="0"/>
              <a:t>safety/security infrastructure</a:t>
            </a:r>
          </a:p>
          <a:p>
            <a:pPr marL="285750" indent="-285750">
              <a:buFont typeface="Wingdings" panose="05000000000000000000" pitchFamily="2" charset="2"/>
              <a:buChar char="§"/>
            </a:pPr>
            <a:r>
              <a:rPr lang="en-GB" dirty="0"/>
              <a:t>verge side vehicle restraint system</a:t>
            </a:r>
          </a:p>
        </p:txBody>
      </p:sp>
      <p:sp>
        <p:nvSpPr>
          <p:cNvPr id="15" name="TextBox 14"/>
          <p:cNvSpPr txBox="1"/>
          <p:nvPr/>
        </p:nvSpPr>
        <p:spPr>
          <a:xfrm>
            <a:off x="6113665" y="5028636"/>
            <a:ext cx="4559590" cy="923330"/>
          </a:xfrm>
          <a:prstGeom prst="rect">
            <a:avLst/>
          </a:prstGeom>
          <a:noFill/>
          <a:ln w="28575">
            <a:solidFill>
              <a:schemeClr val="tx1"/>
            </a:solidFill>
            <a:prstDash val="dash"/>
          </a:ln>
        </p:spPr>
        <p:txBody>
          <a:bodyPr wrap="square" rtlCol="0">
            <a:spAutoFit/>
          </a:bodyPr>
          <a:lstStyle/>
          <a:p>
            <a:r>
              <a:rPr lang="en-GB" i="1" dirty="0"/>
              <a:t>Many of the same infrastructural components used as in rail. Requires VRS  along entire installation. Lengthy construction times</a:t>
            </a:r>
          </a:p>
        </p:txBody>
      </p:sp>
      <p:pic>
        <p:nvPicPr>
          <p:cNvPr id="16" name="Picture 23" descr="Image result for transport research laboratory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0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State of Development</a:t>
            </a:r>
            <a:endParaRPr lang="en-US" altLang="en-US" sz="2600" b="0" kern="0" dirty="0">
              <a:ea typeface="ＭＳ Ｐゴシック" pitchFamily="34" charset="-128"/>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56"/>
          <a:stretch/>
        </p:blipFill>
        <p:spPr bwMode="auto">
          <a:xfrm>
            <a:off x="3975484" y="1601266"/>
            <a:ext cx="7246769" cy="366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48948" b="5071"/>
          <a:stretch/>
        </p:blipFill>
        <p:spPr bwMode="auto">
          <a:xfrm>
            <a:off x="625472" y="1213834"/>
            <a:ext cx="3189783" cy="502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75482" y="3947214"/>
            <a:ext cx="3189783" cy="222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8800350" y="5727330"/>
            <a:ext cx="1668483" cy="261610"/>
          </a:xfrm>
          <a:prstGeom prst="rect">
            <a:avLst/>
          </a:prstGeom>
          <a:noFill/>
        </p:spPr>
        <p:txBody>
          <a:bodyPr wrap="square" rtlCol="0">
            <a:spAutoFit/>
          </a:bodyPr>
          <a:lstStyle/>
          <a:p>
            <a:r>
              <a:rPr lang="en-GB" sz="1100" dirty="0"/>
              <a:t>Interactive version: </a:t>
            </a:r>
            <a:r>
              <a:rPr lang="en-GB" sz="1100" dirty="0">
                <a:hlinkClick r:id="rId5"/>
              </a:rPr>
              <a:t>here</a:t>
            </a:r>
            <a:endParaRPr lang="en-GB" sz="1100" dirty="0"/>
          </a:p>
        </p:txBody>
      </p:sp>
      <p:pic>
        <p:nvPicPr>
          <p:cNvPr id="22" name="Picture 23" descr="Image result for transport research laboratory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5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601" y="1308674"/>
            <a:ext cx="7361572" cy="518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State of Development</a:t>
            </a:r>
            <a:endParaRPr lang="en-US" altLang="en-US" sz="2600" b="0" kern="0" dirty="0">
              <a:ea typeface="ＭＳ Ｐゴシック" pitchFamily="34" charset="-128"/>
            </a:endParaRPr>
          </a:p>
        </p:txBody>
      </p:sp>
      <p:sp>
        <p:nvSpPr>
          <p:cNvPr id="2" name="TextBox 1"/>
          <p:cNvSpPr txBox="1"/>
          <p:nvPr/>
        </p:nvSpPr>
        <p:spPr>
          <a:xfrm>
            <a:off x="303619" y="1285211"/>
            <a:ext cx="1543042" cy="369332"/>
          </a:xfrm>
          <a:prstGeom prst="rect">
            <a:avLst/>
          </a:prstGeom>
          <a:noFill/>
        </p:spPr>
        <p:txBody>
          <a:bodyPr wrap="square" rtlCol="0">
            <a:spAutoFit/>
          </a:bodyPr>
          <a:lstStyle/>
          <a:p>
            <a:r>
              <a:rPr lang="en-GB" b="1" dirty="0"/>
              <a:t>Flight Proven</a:t>
            </a:r>
          </a:p>
        </p:txBody>
      </p:sp>
      <p:sp>
        <p:nvSpPr>
          <p:cNvPr id="8" name="TextBox 7"/>
          <p:cNvSpPr txBox="1"/>
          <p:nvPr/>
        </p:nvSpPr>
        <p:spPr>
          <a:xfrm>
            <a:off x="303619" y="1966604"/>
            <a:ext cx="1543042" cy="646331"/>
          </a:xfrm>
          <a:prstGeom prst="rect">
            <a:avLst/>
          </a:prstGeom>
          <a:noFill/>
        </p:spPr>
        <p:txBody>
          <a:bodyPr wrap="square" rtlCol="0">
            <a:spAutoFit/>
          </a:bodyPr>
          <a:lstStyle/>
          <a:p>
            <a:r>
              <a:rPr lang="en-GB" b="1" dirty="0"/>
              <a:t>Flight Qualified</a:t>
            </a:r>
          </a:p>
        </p:txBody>
      </p:sp>
      <p:sp>
        <p:nvSpPr>
          <p:cNvPr id="9" name="TextBox 8"/>
          <p:cNvSpPr txBox="1"/>
          <p:nvPr/>
        </p:nvSpPr>
        <p:spPr>
          <a:xfrm>
            <a:off x="296365" y="4825854"/>
            <a:ext cx="1232890" cy="646331"/>
          </a:xfrm>
          <a:prstGeom prst="rect">
            <a:avLst/>
          </a:prstGeom>
          <a:noFill/>
        </p:spPr>
        <p:txBody>
          <a:bodyPr wrap="square" rtlCol="0">
            <a:spAutoFit/>
          </a:bodyPr>
          <a:lstStyle/>
          <a:p>
            <a:r>
              <a:rPr lang="en-GB" b="1" dirty="0"/>
              <a:t>Basic Principles</a:t>
            </a:r>
          </a:p>
        </p:txBody>
      </p:sp>
      <p:sp>
        <p:nvSpPr>
          <p:cNvPr id="10" name="TextBox 9"/>
          <p:cNvSpPr txBox="1"/>
          <p:nvPr/>
        </p:nvSpPr>
        <p:spPr>
          <a:xfrm>
            <a:off x="303625" y="3875190"/>
            <a:ext cx="1543042" cy="646331"/>
          </a:xfrm>
          <a:prstGeom prst="rect">
            <a:avLst/>
          </a:prstGeom>
          <a:noFill/>
        </p:spPr>
        <p:txBody>
          <a:bodyPr wrap="square" rtlCol="0">
            <a:spAutoFit/>
          </a:bodyPr>
          <a:lstStyle/>
          <a:p>
            <a:r>
              <a:rPr lang="en-GB" b="1" dirty="0"/>
              <a:t>Proof of Concept</a:t>
            </a:r>
          </a:p>
        </p:txBody>
      </p:sp>
      <p:sp>
        <p:nvSpPr>
          <p:cNvPr id="11" name="TextBox 10"/>
          <p:cNvSpPr txBox="1"/>
          <p:nvPr/>
        </p:nvSpPr>
        <p:spPr>
          <a:xfrm>
            <a:off x="303625" y="2960808"/>
            <a:ext cx="1550296" cy="646331"/>
          </a:xfrm>
          <a:prstGeom prst="rect">
            <a:avLst/>
          </a:prstGeom>
          <a:noFill/>
        </p:spPr>
        <p:txBody>
          <a:bodyPr wrap="square" rtlCol="0">
            <a:spAutoFit/>
          </a:bodyPr>
          <a:lstStyle/>
          <a:p>
            <a:r>
              <a:rPr lang="en-GB" b="1" dirty="0"/>
              <a:t>Prototype Demo</a:t>
            </a:r>
          </a:p>
        </p:txBody>
      </p:sp>
      <p:cxnSp>
        <p:nvCxnSpPr>
          <p:cNvPr id="4" name="Straight Arrow Connector 3"/>
          <p:cNvCxnSpPr/>
          <p:nvPr/>
        </p:nvCxnSpPr>
        <p:spPr>
          <a:xfrm>
            <a:off x="1667962" y="1486397"/>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0234" y="2214391"/>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70234" y="3204991"/>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76584" y="4132091"/>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0234" y="5084591"/>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36606" y="2437564"/>
            <a:ext cx="2479859" cy="2585323"/>
          </a:xfrm>
          <a:prstGeom prst="rect">
            <a:avLst/>
          </a:prstGeom>
          <a:noFill/>
          <a:ln w="38100">
            <a:solidFill>
              <a:schemeClr val="tx1"/>
            </a:solidFill>
            <a:prstDash val="sysDash"/>
          </a:ln>
        </p:spPr>
        <p:txBody>
          <a:bodyPr wrap="square" rtlCol="0">
            <a:spAutoFit/>
          </a:bodyPr>
          <a:lstStyle/>
          <a:p>
            <a:pPr algn="ctr"/>
            <a:r>
              <a:rPr lang="en-GB" b="1" u="sng" dirty="0"/>
              <a:t>Time to Deployment/TRL</a:t>
            </a:r>
          </a:p>
          <a:p>
            <a:pPr algn="ctr"/>
            <a:r>
              <a:rPr lang="en-GB" b="1" u="sng" dirty="0"/>
              <a:t>(Stakeholder Estimates</a:t>
            </a:r>
            <a:r>
              <a:rPr lang="en-GB" b="1" dirty="0"/>
              <a:t>)</a:t>
            </a:r>
          </a:p>
          <a:p>
            <a:endParaRPr lang="en-GB" b="1" dirty="0"/>
          </a:p>
          <a:p>
            <a:r>
              <a:rPr lang="en-GB" b="1" dirty="0"/>
              <a:t>Inductive: </a:t>
            </a:r>
            <a:r>
              <a:rPr lang="en-GB" dirty="0"/>
              <a:t>6 Yrs, TRL5</a:t>
            </a:r>
          </a:p>
          <a:p>
            <a:endParaRPr lang="en-GB" b="1" dirty="0"/>
          </a:p>
          <a:p>
            <a:r>
              <a:rPr lang="en-GB" b="1" dirty="0"/>
              <a:t>Rail: </a:t>
            </a:r>
            <a:r>
              <a:rPr lang="en-GB" dirty="0"/>
              <a:t>6 Yrs, TRL5</a:t>
            </a:r>
          </a:p>
          <a:p>
            <a:endParaRPr lang="en-GB" b="1" dirty="0"/>
          </a:p>
          <a:p>
            <a:r>
              <a:rPr lang="en-GB" b="1" dirty="0"/>
              <a:t>Overhead: </a:t>
            </a:r>
            <a:r>
              <a:rPr lang="en-GB" dirty="0"/>
              <a:t>5 Yrs, TRL6</a:t>
            </a:r>
          </a:p>
        </p:txBody>
      </p:sp>
      <p:pic>
        <p:nvPicPr>
          <p:cNvPr id="21" name="Picture 23" descr="Image result for transport research laboratory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9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 y="3003259"/>
            <a:ext cx="12192000" cy="27746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indent="0" algn="ctr">
              <a:buClrTx/>
              <a:buSzPct val="100000"/>
              <a:defRPr/>
            </a:pPr>
            <a:r>
              <a:rPr lang="en-GB" sz="2400" kern="0" dirty="0">
                <a:latin typeface="Arial"/>
              </a:rPr>
              <a:t>ERS: development challenges and opportunities.</a:t>
            </a:r>
          </a:p>
          <a:p>
            <a:pPr marL="0" indent="0" algn="ctr">
              <a:buClrTx/>
              <a:buSzPct val="100000"/>
              <a:defRPr/>
            </a:pPr>
            <a:r>
              <a:rPr lang="en-GB" sz="2400" kern="0" dirty="0">
                <a:latin typeface="Arial"/>
              </a:rPr>
              <a:t> </a:t>
            </a:r>
          </a:p>
          <a:p>
            <a:pPr marL="0" marR="0" lvl="0" indent="0" algn="ctr" defTabSz="914400" rtl="0" eaLnBrk="1" fontAlgn="base" latinLnBrk="0" hangingPunct="1">
              <a:lnSpc>
                <a:spcPct val="100000"/>
              </a:lnSpc>
              <a:spcBef>
                <a:spcPct val="20000"/>
              </a:spcBef>
              <a:spcAft>
                <a:spcPct val="0"/>
              </a:spcAft>
              <a:buClrTx/>
              <a:buSzPct val="100000"/>
              <a:tabLst/>
              <a:defRPr/>
            </a:pPr>
            <a:r>
              <a:rPr lang="en-GB" sz="2400" kern="0" dirty="0">
                <a:solidFill>
                  <a:srgbClr val="FF6600"/>
                </a:solidFill>
                <a:latin typeface="Arial"/>
              </a:rPr>
              <a:t>Miguel Caso Florez</a:t>
            </a:r>
            <a:endParaRPr kumimoji="0" lang="en-GB" sz="2400" b="0" i="0" u="none" strike="noStrike" kern="0" cap="none" spc="0" normalizeH="0" baseline="0" noProof="0" dirty="0">
              <a:ln>
                <a:noFill/>
              </a:ln>
              <a:solidFill>
                <a:srgbClr val="FF6600"/>
              </a:solidFill>
              <a:effectLst/>
              <a:uLnTx/>
              <a:uFillTx/>
              <a:latin typeface="Arial"/>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endParaRPr lang="en-US" altLang="en-US" sz="260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43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66262" y="1267591"/>
            <a:ext cx="8600659" cy="52726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1800" b="1" dirty="0"/>
              <a:t>Understanding the ERS market:</a:t>
            </a:r>
          </a:p>
          <a:p>
            <a:pPr>
              <a:spcAft>
                <a:spcPts val="1200"/>
              </a:spcAft>
            </a:pPr>
            <a:r>
              <a:rPr lang="en-GB" sz="1800" b="1" dirty="0"/>
              <a:t>Freight industry (HGVs) and public transport operators (buses) </a:t>
            </a:r>
            <a:r>
              <a:rPr lang="en-GB" sz="1800" dirty="0"/>
              <a:t>are likely first adopters of ERS. </a:t>
            </a:r>
          </a:p>
          <a:p>
            <a:pPr>
              <a:spcAft>
                <a:spcPts val="1200"/>
              </a:spcAft>
            </a:pPr>
            <a:r>
              <a:rPr lang="en-GB" sz="1800" dirty="0"/>
              <a:t>Private </a:t>
            </a:r>
            <a:r>
              <a:rPr lang="en-GB" sz="1800" b="1" dirty="0"/>
              <a:t>passenger cars </a:t>
            </a:r>
            <a:r>
              <a:rPr lang="en-GB" sz="1800" dirty="0"/>
              <a:t>(LVs) are likely to charge at home if possible, as this is likely to be cheaper and more convenient than public charging facilities.</a:t>
            </a:r>
          </a:p>
          <a:p>
            <a:pPr>
              <a:spcAft>
                <a:spcPts val="1200"/>
              </a:spcAft>
            </a:pPr>
            <a:r>
              <a:rPr lang="en-GB" sz="1800" dirty="0"/>
              <a:t>Private cars would only need ERS under very specific circumstances (over 90% of the rides are short and urban), while </a:t>
            </a:r>
            <a:r>
              <a:rPr lang="en-GB" sz="1800" b="1" dirty="0"/>
              <a:t>autonomous shared cars </a:t>
            </a:r>
            <a:r>
              <a:rPr lang="en-GB" sz="1800" dirty="0"/>
              <a:t>could need furthermore ERS.</a:t>
            </a:r>
          </a:p>
          <a:p>
            <a:pPr>
              <a:spcAft>
                <a:spcPts val="1200"/>
              </a:spcAft>
            </a:pPr>
            <a:r>
              <a:rPr lang="en-GB" sz="1800" b="1" dirty="0"/>
              <a:t>Static charging facilities could be a significant competitor</a:t>
            </a:r>
            <a:r>
              <a:rPr lang="en-GB" sz="1800" dirty="0"/>
              <a:t> technology for LVs (less relevant to HGVs and buses) but </a:t>
            </a:r>
            <a:r>
              <a:rPr lang="en-GB" sz="1800" b="1" dirty="0"/>
              <a:t>they also play a complementary role on the EV uptake</a:t>
            </a:r>
            <a:r>
              <a:rPr lang="en-GB" sz="1800" dirty="0"/>
              <a:t>. </a:t>
            </a:r>
          </a:p>
          <a:p>
            <a:pPr>
              <a:spcAft>
                <a:spcPts val="1200"/>
              </a:spcAft>
            </a:pPr>
            <a:r>
              <a:rPr lang="en-GB" sz="1800" dirty="0"/>
              <a:t>Adapting vehicles to ERS has a user cost =&gt; Only worth it if significant use: private cars?</a:t>
            </a:r>
          </a:p>
          <a:p>
            <a:pPr>
              <a:spcAft>
                <a:spcPts val="1200"/>
              </a:spcAft>
            </a:pPr>
            <a:r>
              <a:rPr lang="en-GB" sz="1800" b="1" dirty="0">
                <a:solidFill>
                  <a:srgbClr val="FF6600"/>
                </a:solidFill>
              </a:rPr>
              <a:t>KEY QUESTION: </a:t>
            </a:r>
            <a:r>
              <a:rPr lang="en-GB" sz="1800" b="1" dirty="0"/>
              <a:t>Who are we designing the ERS for? </a:t>
            </a:r>
            <a:r>
              <a:rPr lang="en-GB" sz="1800" dirty="0"/>
              <a:t>A system designed solely for HGVs may look very different to a system aimed a more mixed user group both technically and in terms of the business model.</a:t>
            </a: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10007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Opportunities</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D90300E0-3F00-4C01-BA3A-5346662F2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961" y="3163120"/>
            <a:ext cx="1300593" cy="1300593"/>
          </a:xfrm>
          <a:prstGeom prst="rect">
            <a:avLst/>
          </a:prstGeom>
        </p:spPr>
      </p:pic>
      <p:pic>
        <p:nvPicPr>
          <p:cNvPr id="8" name="Image 7">
            <a:extLst>
              <a:ext uri="{FF2B5EF4-FFF2-40B4-BE49-F238E27FC236}">
                <a16:creationId xmlns:a16="http://schemas.microsoft.com/office/drawing/2014/main" xmlns="" id="{FBF26FB2-21A1-40BD-81C8-E4AED1130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960" y="1409319"/>
            <a:ext cx="1300593" cy="1300593"/>
          </a:xfrm>
          <a:prstGeom prst="rect">
            <a:avLst/>
          </a:prstGeom>
        </p:spPr>
      </p:pic>
      <p:pic>
        <p:nvPicPr>
          <p:cNvPr id="10" name="Image 9">
            <a:extLst>
              <a:ext uri="{FF2B5EF4-FFF2-40B4-BE49-F238E27FC236}">
                <a16:creationId xmlns:a16="http://schemas.microsoft.com/office/drawing/2014/main" xmlns="" id="{F377B261-1E60-448A-9759-F185722F00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0843" y="4916921"/>
            <a:ext cx="1300593" cy="1300593"/>
          </a:xfrm>
          <a:prstGeom prst="rect">
            <a:avLst/>
          </a:prstGeom>
        </p:spPr>
      </p:pic>
    </p:spTree>
    <p:extLst>
      <p:ext uri="{BB962C8B-B14F-4D97-AF65-F5344CB8AC3E}">
        <p14:creationId xmlns:p14="http://schemas.microsoft.com/office/powerpoint/2010/main" val="407966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19271" y="1333851"/>
            <a:ext cx="7354955" cy="52726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2000" b="1" dirty="0"/>
              <a:t>Key barriers: </a:t>
            </a:r>
            <a:r>
              <a:rPr lang="en-GB" sz="2000" dirty="0"/>
              <a:t>high </a:t>
            </a:r>
            <a:r>
              <a:rPr lang="en-GB" sz="2000" b="1" dirty="0"/>
              <a:t>capital cost </a:t>
            </a:r>
            <a:r>
              <a:rPr lang="en-GB" sz="2000" dirty="0"/>
              <a:t>(for installation, maintenance and administration) and risks associated with relatively </a:t>
            </a:r>
            <a:r>
              <a:rPr lang="en-GB" sz="2000" b="1" dirty="0"/>
              <a:t>immature technology</a:t>
            </a:r>
            <a:r>
              <a:rPr lang="en-GB" sz="2000" dirty="0"/>
              <a:t>.</a:t>
            </a:r>
          </a:p>
          <a:p>
            <a:pPr>
              <a:spcAft>
                <a:spcPts val="1200"/>
              </a:spcAft>
            </a:pPr>
            <a:endParaRPr lang="es-ES" sz="2000" dirty="0"/>
          </a:p>
          <a:p>
            <a:pPr>
              <a:spcAft>
                <a:spcPts val="1200"/>
              </a:spcAft>
            </a:pPr>
            <a:endParaRPr lang="en-GB" sz="2000" dirty="0"/>
          </a:p>
          <a:p>
            <a:pPr>
              <a:spcAft>
                <a:spcPts val="1200"/>
              </a:spcAft>
            </a:pPr>
            <a:r>
              <a:rPr lang="en-GB" sz="2000" dirty="0"/>
              <a:t>A key message from stakeholders was that </a:t>
            </a:r>
            <a:r>
              <a:rPr lang="en-GB" sz="2000" b="1" dirty="0"/>
              <a:t>government support is critical </a:t>
            </a:r>
            <a:r>
              <a:rPr lang="en-GB" sz="2000" dirty="0"/>
              <a:t>to ERS development and in addressing industry concerns.</a:t>
            </a:r>
            <a:endParaRPr lang="es-ES" sz="2000" dirty="0"/>
          </a:p>
          <a:p>
            <a:pPr>
              <a:spcAft>
                <a:spcPts val="1200"/>
              </a:spcAft>
            </a:pPr>
            <a:endParaRPr lang="es-ES" sz="2000" dirty="0"/>
          </a:p>
          <a:p>
            <a:pPr>
              <a:spcAft>
                <a:spcPts val="1200"/>
              </a:spcAft>
            </a:pPr>
            <a:endParaRPr lang="en-GB" sz="1000" dirty="0"/>
          </a:p>
          <a:p>
            <a:pPr>
              <a:spcAft>
                <a:spcPts val="1200"/>
              </a:spcAft>
            </a:pPr>
            <a:r>
              <a:rPr lang="en-GB" sz="2000" b="1" dirty="0"/>
              <a:t>Responsibility for ownership and operation </a:t>
            </a:r>
            <a:r>
              <a:rPr lang="en-GB" sz="2000" dirty="0"/>
              <a:t>of ERS technology remains to be defined. Most likely </a:t>
            </a:r>
            <a:r>
              <a:rPr lang="en-GB" sz="2000" b="1" dirty="0"/>
              <a:t>private public partnership </a:t>
            </a:r>
            <a:r>
              <a:rPr lang="en-GB" sz="2000" dirty="0"/>
              <a:t>would be needed for implementation. Modifications to the existing regulatory framework and concessions will be needed.</a:t>
            </a: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15175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Challenges 1/2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19D7594E-0B3B-45CB-A789-39B5CA539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935" y="1333851"/>
            <a:ext cx="1300593" cy="1300593"/>
          </a:xfrm>
          <a:prstGeom prst="rect">
            <a:avLst/>
          </a:prstGeom>
        </p:spPr>
      </p:pic>
      <p:pic>
        <p:nvPicPr>
          <p:cNvPr id="8" name="Image 7">
            <a:extLst>
              <a:ext uri="{FF2B5EF4-FFF2-40B4-BE49-F238E27FC236}">
                <a16:creationId xmlns:a16="http://schemas.microsoft.com/office/drawing/2014/main" xmlns="" id="{4F36762A-BA95-4243-9E46-8F8FB72D7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1711" y="1333851"/>
            <a:ext cx="1300593" cy="1300593"/>
          </a:xfrm>
          <a:prstGeom prst="rect">
            <a:avLst/>
          </a:prstGeom>
        </p:spPr>
      </p:pic>
      <p:sp>
        <p:nvSpPr>
          <p:cNvPr id="9" name="ZoneTexte 8">
            <a:extLst>
              <a:ext uri="{FF2B5EF4-FFF2-40B4-BE49-F238E27FC236}">
                <a16:creationId xmlns:a16="http://schemas.microsoft.com/office/drawing/2014/main" xmlns="" id="{A3E65817-B614-42FB-9DE1-CADA15072583}"/>
              </a:ext>
            </a:extLst>
          </p:cNvPr>
          <p:cNvSpPr txBox="1"/>
          <p:nvPr/>
        </p:nvSpPr>
        <p:spPr>
          <a:xfrm>
            <a:off x="11319059" y="1333851"/>
            <a:ext cx="702365" cy="1323439"/>
          </a:xfrm>
          <a:prstGeom prst="rect">
            <a:avLst/>
          </a:prstGeom>
          <a:noFill/>
        </p:spPr>
        <p:txBody>
          <a:bodyPr wrap="square" rtlCol="0">
            <a:spAutoFit/>
          </a:bodyPr>
          <a:lstStyle/>
          <a:p>
            <a:r>
              <a:rPr lang="es-ES" sz="8000" b="1" dirty="0">
                <a:solidFill>
                  <a:schemeClr val="accent6">
                    <a:lumMod val="75000"/>
                  </a:schemeClr>
                </a:solidFill>
              </a:rPr>
              <a:t>?</a:t>
            </a:r>
            <a:endParaRPr lang="en-GB" sz="8000" b="1" dirty="0">
              <a:solidFill>
                <a:schemeClr val="accent6">
                  <a:lumMod val="75000"/>
                </a:schemeClr>
              </a:solidFill>
            </a:endParaRPr>
          </a:p>
        </p:txBody>
      </p:sp>
      <p:pic>
        <p:nvPicPr>
          <p:cNvPr id="11" name="Image 10">
            <a:extLst>
              <a:ext uri="{FF2B5EF4-FFF2-40B4-BE49-F238E27FC236}">
                <a16:creationId xmlns:a16="http://schemas.microsoft.com/office/drawing/2014/main" xmlns="" id="{2A899534-5E69-4D22-92E3-D15D8BC77C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2672" y="3123187"/>
            <a:ext cx="1300593" cy="1300593"/>
          </a:xfrm>
          <a:prstGeom prst="rect">
            <a:avLst/>
          </a:prstGeom>
        </p:spPr>
      </p:pic>
      <p:pic>
        <p:nvPicPr>
          <p:cNvPr id="13" name="Image 12">
            <a:extLst>
              <a:ext uri="{FF2B5EF4-FFF2-40B4-BE49-F238E27FC236}">
                <a16:creationId xmlns:a16="http://schemas.microsoft.com/office/drawing/2014/main" xmlns="" id="{C4BBE943-2D34-4459-99BD-71B3FA18D7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3102" y="4912523"/>
            <a:ext cx="1728629" cy="1517542"/>
          </a:xfrm>
          <a:prstGeom prst="rect">
            <a:avLst/>
          </a:prstGeom>
        </p:spPr>
      </p:pic>
      <p:pic>
        <p:nvPicPr>
          <p:cNvPr id="15" name="Image 14">
            <a:extLst>
              <a:ext uri="{FF2B5EF4-FFF2-40B4-BE49-F238E27FC236}">
                <a16:creationId xmlns:a16="http://schemas.microsoft.com/office/drawing/2014/main" xmlns="" id="{84F27914-C043-4162-8A3E-3E6A21823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3474" y="5129472"/>
            <a:ext cx="1300593" cy="1300593"/>
          </a:xfrm>
          <a:prstGeom prst="rect">
            <a:avLst/>
          </a:prstGeom>
        </p:spPr>
      </p:pic>
    </p:spTree>
    <p:extLst>
      <p:ext uri="{BB962C8B-B14F-4D97-AF65-F5344CB8AC3E}">
        <p14:creationId xmlns:p14="http://schemas.microsoft.com/office/powerpoint/2010/main" val="155671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7" y="1333851"/>
            <a:ext cx="7281400" cy="52726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1800" b="1" dirty="0"/>
              <a:t>How many kms of ERS do we need? </a:t>
            </a:r>
          </a:p>
          <a:p>
            <a:pPr>
              <a:spcAft>
                <a:spcPts val="1200"/>
              </a:spcAft>
            </a:pPr>
            <a:r>
              <a:rPr lang="en-GB" sz="1800" b="1" dirty="0"/>
              <a:t>Freight operators only require 25km </a:t>
            </a:r>
            <a:r>
              <a:rPr lang="en-GB" sz="1800" dirty="0"/>
              <a:t>per day of charging at ERS to achieve satisfactory payback compared to diesel.</a:t>
            </a:r>
          </a:p>
          <a:p>
            <a:pPr>
              <a:spcAft>
                <a:spcPts val="1200"/>
              </a:spcAft>
            </a:pPr>
            <a:r>
              <a:rPr lang="en-GB" sz="1800" b="1" dirty="0"/>
              <a:t>20,000km of conductive rail ERS could provide €3.1bn</a:t>
            </a:r>
            <a:r>
              <a:rPr lang="en-GB" sz="1800" dirty="0"/>
              <a:t> annual savings compared to diesel use.</a:t>
            </a:r>
            <a:endParaRPr lang="en-GB" sz="1800" dirty="0">
              <a:solidFill>
                <a:srgbClr val="FF0000"/>
              </a:solidFill>
            </a:endParaRPr>
          </a:p>
          <a:p>
            <a:pPr>
              <a:spcAft>
                <a:spcPts val="1200"/>
              </a:spcAft>
            </a:pPr>
            <a:endParaRPr lang="en-GB" sz="1800" dirty="0"/>
          </a:p>
          <a:p>
            <a:pPr>
              <a:spcAft>
                <a:spcPts val="1200"/>
              </a:spcAft>
            </a:pPr>
            <a:r>
              <a:rPr lang="es-ES" sz="1800" b="1" dirty="0" err="1"/>
              <a:t>Interoperability</a:t>
            </a:r>
            <a:r>
              <a:rPr lang="es-ES" sz="1800" b="1" dirty="0"/>
              <a:t>:</a:t>
            </a:r>
            <a:endParaRPr lang="en-GB" sz="1800" b="1" dirty="0"/>
          </a:p>
          <a:p>
            <a:pPr>
              <a:spcAft>
                <a:spcPts val="1200"/>
              </a:spcAft>
            </a:pPr>
            <a:r>
              <a:rPr lang="en-GB" sz="1800" dirty="0"/>
              <a:t>Currently a variety of technologies have been developed and demonstrated with no interoperability between or within concept types.</a:t>
            </a:r>
          </a:p>
          <a:p>
            <a:pPr>
              <a:spcAft>
                <a:spcPts val="1200"/>
              </a:spcAft>
            </a:pPr>
            <a:r>
              <a:rPr lang="en-GB" sz="1800" dirty="0"/>
              <a:t>The various </a:t>
            </a:r>
            <a:r>
              <a:rPr lang="en-GB" sz="1800" b="1" dirty="0"/>
              <a:t>conductive solutions proposed are all inherently non-interoperable</a:t>
            </a:r>
            <a:r>
              <a:rPr lang="en-GB" sz="1800" dirty="0"/>
              <a:t>.</a:t>
            </a:r>
          </a:p>
          <a:p>
            <a:pPr>
              <a:spcAft>
                <a:spcPts val="1200"/>
              </a:spcAft>
            </a:pPr>
            <a:r>
              <a:rPr lang="en-GB" sz="1800" dirty="0"/>
              <a:t>The </a:t>
            </a:r>
            <a:r>
              <a:rPr lang="en-GB" sz="1800" b="1" dirty="0"/>
              <a:t>interoperability considerations for inductive power transfer systems are more advanced.</a:t>
            </a:r>
          </a:p>
          <a:p>
            <a:endParaRPr lang="en-GB" sz="1400"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Challenges 2/2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29EA33F3-3C03-450E-867C-DFBC7CA9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488" y="1931063"/>
            <a:ext cx="1024671" cy="1024671"/>
          </a:xfrm>
          <a:prstGeom prst="rect">
            <a:avLst/>
          </a:prstGeom>
        </p:spPr>
      </p:pic>
      <p:pic>
        <p:nvPicPr>
          <p:cNvPr id="8" name="Image 7">
            <a:extLst>
              <a:ext uri="{FF2B5EF4-FFF2-40B4-BE49-F238E27FC236}">
                <a16:creationId xmlns:a16="http://schemas.microsoft.com/office/drawing/2014/main" xmlns="" id="{836CB1E8-3C9E-4464-AA2F-12873B7EB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930" y="1931063"/>
            <a:ext cx="1598170" cy="1024671"/>
          </a:xfrm>
          <a:prstGeom prst="rect">
            <a:avLst/>
          </a:prstGeom>
        </p:spPr>
      </p:pic>
      <p:pic>
        <p:nvPicPr>
          <p:cNvPr id="10" name="Image 9">
            <a:extLst>
              <a:ext uri="{FF2B5EF4-FFF2-40B4-BE49-F238E27FC236}">
                <a16:creationId xmlns:a16="http://schemas.microsoft.com/office/drawing/2014/main" xmlns="" id="{1748C4DA-8460-4A96-9A88-B22ED3B07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2031" y="4435225"/>
            <a:ext cx="1300593" cy="1300593"/>
          </a:xfrm>
          <a:prstGeom prst="rect">
            <a:avLst/>
          </a:prstGeom>
        </p:spPr>
      </p:pic>
    </p:spTree>
    <p:extLst>
      <p:ext uri="{BB962C8B-B14F-4D97-AF65-F5344CB8AC3E}">
        <p14:creationId xmlns:p14="http://schemas.microsoft.com/office/powerpoint/2010/main" val="180419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7" y="2146859"/>
            <a:ext cx="11747383" cy="36310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00000"/>
              <a:buFont typeface="Monotype Sorts" pitchFamily="1" charset="2"/>
              <a:buNone/>
              <a:tabLst/>
              <a:defRPr/>
            </a:pPr>
            <a:r>
              <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rPr>
              <a:t>Content of this presentation:</a:t>
            </a:r>
          </a:p>
          <a:p>
            <a:pPr marL="0" marR="0" lvl="0" indent="0" algn="l" defTabSz="914400" rtl="0" eaLnBrk="1" fontAlgn="base" latinLnBrk="0" hangingPunct="1">
              <a:lnSpc>
                <a:spcPct val="100000"/>
              </a:lnSpc>
              <a:spcBef>
                <a:spcPct val="20000"/>
              </a:spcBef>
              <a:spcAft>
                <a:spcPct val="0"/>
              </a:spcAft>
              <a:buClrTx/>
              <a:buSzPct val="100000"/>
              <a:buFont typeface="Monotype Sorts" pitchFamily="1" charset="2"/>
              <a:buNone/>
              <a:tabLst/>
              <a:defRPr/>
            </a:pPr>
            <a:endPar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endParaRPr>
          </a:p>
          <a:p>
            <a:pPr marL="342893" marR="0" lvl="0" indent="-342893" algn="l" defTabSz="914400" rtl="0" eaLnBrk="1" fontAlgn="base" latinLnBrk="0" hangingPunct="1">
              <a:lnSpc>
                <a:spcPct val="100000"/>
              </a:lnSpc>
              <a:spcBef>
                <a:spcPct val="20000"/>
              </a:spcBef>
              <a:spcAft>
                <a:spcPct val="0"/>
              </a:spcAft>
              <a:buClrTx/>
              <a:buSzPct val="100000"/>
              <a:buFont typeface="Arial"/>
              <a:buChar char="•"/>
              <a:tabLst/>
              <a:defRPr/>
            </a:pPr>
            <a:r>
              <a:rPr lang="en-GB" sz="2400" kern="0" dirty="0">
                <a:latin typeface="Arial"/>
              </a:rPr>
              <a:t>PIARC Special Project – ERS: a solution for the future? </a:t>
            </a:r>
            <a:r>
              <a:rPr lang="en-GB" sz="2400" kern="0" dirty="0">
                <a:solidFill>
                  <a:srgbClr val="FF6600"/>
                </a:solidFill>
                <a:latin typeface="Arial"/>
              </a:rPr>
              <a:t>Miguel Caso Florez</a:t>
            </a:r>
            <a:endParaRPr kumimoji="0" lang="en-GB" sz="2400" b="0" i="0" u="none" strike="noStrike" kern="0" cap="none" spc="0" normalizeH="0" baseline="0" noProof="0" dirty="0">
              <a:ln>
                <a:noFill/>
              </a:ln>
              <a:solidFill>
                <a:srgbClr val="FF6600"/>
              </a:solidFill>
              <a:effectLst/>
              <a:uLnTx/>
              <a:uFillTx/>
              <a:latin typeface="Arial"/>
            </a:endParaRPr>
          </a:p>
          <a:p>
            <a:pPr marL="342893" marR="0" lvl="0" indent="-342893" algn="l" defTabSz="914400" rtl="0" eaLnBrk="1" fontAlgn="base" latinLnBrk="0" hangingPunct="1">
              <a:lnSpc>
                <a:spcPct val="100000"/>
              </a:lnSpc>
              <a:spcBef>
                <a:spcPct val="20000"/>
              </a:spcBef>
              <a:spcAft>
                <a:spcPct val="0"/>
              </a:spcAft>
              <a:buClrTx/>
              <a:buSzPct val="100000"/>
              <a:buFont typeface="Arial"/>
              <a:buChar char="•"/>
              <a:tabLst/>
              <a:defRPr/>
            </a:pPr>
            <a:endPar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endParaRPr>
          </a:p>
          <a:p>
            <a:pPr lvl="0">
              <a:buClrTx/>
              <a:buSzPct val="100000"/>
              <a:buFont typeface="Arial"/>
              <a:buChar char="•"/>
              <a:defRPr/>
            </a:pPr>
            <a:r>
              <a:rPr lang="en-GB" sz="2400" kern="0" dirty="0">
                <a:latin typeface="Arial"/>
              </a:rPr>
              <a:t>ERS: technical aspects. </a:t>
            </a:r>
            <a:r>
              <a:rPr lang="en-GB" sz="2400" kern="0" dirty="0">
                <a:solidFill>
                  <a:srgbClr val="FF6600"/>
                </a:solidFill>
                <a:latin typeface="Arial"/>
              </a:rPr>
              <a:t>Dominic Leal</a:t>
            </a:r>
            <a:endPar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endParaRPr>
          </a:p>
          <a:p>
            <a:pPr marL="342893" marR="0" lvl="0" indent="-342893" algn="l" defTabSz="914400" rtl="0" eaLnBrk="1" fontAlgn="base" latinLnBrk="0" hangingPunct="1">
              <a:lnSpc>
                <a:spcPct val="100000"/>
              </a:lnSpc>
              <a:spcBef>
                <a:spcPct val="20000"/>
              </a:spcBef>
              <a:spcAft>
                <a:spcPct val="0"/>
              </a:spcAft>
              <a:buClrTx/>
              <a:buSzPct val="100000"/>
              <a:buFont typeface="Arial"/>
              <a:buChar char="•"/>
              <a:tabLst/>
              <a:defRPr/>
            </a:pPr>
            <a:endPar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endParaRPr>
          </a:p>
          <a:p>
            <a:pPr lvl="0">
              <a:buClrTx/>
              <a:buSzPct val="100000"/>
              <a:buFont typeface="Arial"/>
              <a:buChar char="•"/>
              <a:defRPr/>
            </a:pPr>
            <a:r>
              <a:rPr lang="en-GB" sz="2400" kern="0" dirty="0">
                <a:latin typeface="Arial"/>
              </a:rPr>
              <a:t>ERS: development challenges and opportunities. </a:t>
            </a:r>
            <a:r>
              <a:rPr lang="en-GB" sz="2400" kern="0" dirty="0">
                <a:solidFill>
                  <a:srgbClr val="FF6600"/>
                </a:solidFill>
                <a:latin typeface="Arial"/>
              </a:rPr>
              <a:t>Miguel Caso Florez</a:t>
            </a:r>
            <a:endParaRPr kumimoji="0" lang="en-GB" sz="2400" b="0" i="0" u="none" strike="noStrike" kern="0" cap="none" spc="0" normalizeH="0" baseline="0" noProof="0" dirty="0">
              <a:ln>
                <a:noFill/>
              </a:ln>
              <a:solidFill>
                <a:srgbClr val="154576"/>
              </a:solidFill>
              <a:effectLst/>
              <a:uLnTx/>
              <a:uFillTx/>
              <a:latin typeface="Arial"/>
              <a:ea typeface="ＭＳ Ｐゴシック" pitchFamily="-104" charset="-128"/>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endParaRPr lang="en-US" altLang="en-US" sz="260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2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569845" y="2185500"/>
            <a:ext cx="6268278" cy="43769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s-ES" sz="2000" b="1" dirty="0" err="1"/>
              <a:t>Funding</a:t>
            </a:r>
            <a:r>
              <a:rPr lang="es-ES" sz="2000" b="1" dirty="0"/>
              <a:t> </a:t>
            </a:r>
            <a:r>
              <a:rPr lang="es-ES" sz="2000" b="1" dirty="0" err="1"/>
              <a:t>mechanism</a:t>
            </a:r>
            <a:r>
              <a:rPr lang="es-ES" sz="2000" b="1" dirty="0"/>
              <a:t>: </a:t>
            </a:r>
            <a:r>
              <a:rPr lang="es-ES" sz="2000" b="1" dirty="0" err="1"/>
              <a:t>user-payer</a:t>
            </a:r>
            <a:r>
              <a:rPr lang="es-ES" sz="2000" b="1" dirty="0"/>
              <a:t> </a:t>
            </a:r>
            <a:r>
              <a:rPr lang="es-ES" sz="2000" b="1" dirty="0" err="1"/>
              <a:t>principle</a:t>
            </a:r>
            <a:r>
              <a:rPr lang="es-ES" sz="2000" b="1" dirty="0"/>
              <a:t>, </a:t>
            </a:r>
            <a:r>
              <a:rPr lang="es-ES" sz="2000" b="1" dirty="0" err="1"/>
              <a:t>but</a:t>
            </a:r>
            <a:r>
              <a:rPr lang="es-ES" sz="2000" b="1" dirty="0"/>
              <a:t> </a:t>
            </a:r>
            <a:r>
              <a:rPr lang="es-ES" sz="2000" b="1" dirty="0" err="1"/>
              <a:t>not</a:t>
            </a:r>
            <a:r>
              <a:rPr lang="es-ES" sz="2000" b="1" dirty="0"/>
              <a:t> </a:t>
            </a:r>
            <a:r>
              <a:rPr lang="es-ES" sz="2000" b="1" dirty="0" err="1"/>
              <a:t>only</a:t>
            </a:r>
            <a:r>
              <a:rPr lang="es-ES" sz="2000" b="1" dirty="0"/>
              <a:t>.</a:t>
            </a:r>
          </a:p>
          <a:p>
            <a:pPr>
              <a:spcAft>
                <a:spcPts val="1200"/>
              </a:spcAft>
            </a:pPr>
            <a:r>
              <a:rPr lang="en-GB" sz="2000" dirty="0"/>
              <a:t>ERS can allow Governments to meet </a:t>
            </a:r>
            <a:r>
              <a:rPr lang="en-GB" sz="2000" b="1" dirty="0"/>
              <a:t>carbon reduction targets</a:t>
            </a:r>
            <a:r>
              <a:rPr lang="en-GB" sz="2000" dirty="0"/>
              <a:t>. Some governments may wish to </a:t>
            </a:r>
            <a:r>
              <a:rPr lang="en-GB" sz="2000" b="1" dirty="0"/>
              <a:t>partially subsidise </a:t>
            </a:r>
            <a:r>
              <a:rPr lang="en-GB" sz="2000" dirty="0"/>
              <a:t>ERS (at least initially to encourage take-up).</a:t>
            </a:r>
          </a:p>
          <a:p>
            <a:pPr>
              <a:spcAft>
                <a:spcPts val="1200"/>
              </a:spcAft>
            </a:pPr>
            <a:r>
              <a:rPr lang="en-GB" sz="2000" b="1" dirty="0"/>
              <a:t>Users of ERS should have reduced costs </a:t>
            </a:r>
            <a:r>
              <a:rPr lang="en-GB" sz="2000" dirty="0"/>
              <a:t>compared to conventional fuels to support ERS development.</a:t>
            </a:r>
            <a:endParaRPr lang="es-ES" sz="2000" dirty="0"/>
          </a:p>
          <a:p>
            <a:pPr>
              <a:spcAft>
                <a:spcPts val="1200"/>
              </a:spcAft>
            </a:pPr>
            <a:r>
              <a:rPr lang="en-GB" sz="2000" b="1" dirty="0"/>
              <a:t>Electrifying only 5% </a:t>
            </a:r>
            <a:r>
              <a:rPr lang="en-GB" sz="2000" dirty="0"/>
              <a:t>of road network could produce a 50% GHG reduction of road transport.</a:t>
            </a:r>
            <a:endParaRPr lang="es-ES" sz="2000" dirty="0"/>
          </a:p>
          <a:p>
            <a:endParaRPr lang="es-ES" sz="1800" b="1"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Business model and government support 1/2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E8E38C45-ADB5-4288-BEB3-FFD59DF45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068" y="1943817"/>
            <a:ext cx="1300593" cy="1300593"/>
          </a:xfrm>
          <a:prstGeom prst="rect">
            <a:avLst/>
          </a:prstGeom>
        </p:spPr>
      </p:pic>
      <p:pic>
        <p:nvPicPr>
          <p:cNvPr id="8" name="Image 7">
            <a:extLst>
              <a:ext uri="{FF2B5EF4-FFF2-40B4-BE49-F238E27FC236}">
                <a16:creationId xmlns:a16="http://schemas.microsoft.com/office/drawing/2014/main" xmlns="" id="{5B5B5780-A697-4BBC-9953-77AAB3EFC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625" y="3570071"/>
            <a:ext cx="1300593" cy="1300593"/>
          </a:xfrm>
          <a:prstGeom prst="rect">
            <a:avLst/>
          </a:prstGeom>
        </p:spPr>
      </p:pic>
    </p:spTree>
    <p:extLst>
      <p:ext uri="{BB962C8B-B14F-4D97-AF65-F5344CB8AC3E}">
        <p14:creationId xmlns:p14="http://schemas.microsoft.com/office/powerpoint/2010/main" val="1552964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212036" y="1855303"/>
            <a:ext cx="6268278" cy="51153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2000" b="1" dirty="0"/>
              <a:t>Chicken and egg situation:</a:t>
            </a:r>
            <a:r>
              <a:rPr lang="en-GB" sz="2000" dirty="0"/>
              <a:t> hauliers only likely to purchase ERS equipment for their fleet if there are sufficient routes to use it and funders only willing to invest in installing the technology if there are sufficient vehicles with the equipment installed. </a:t>
            </a:r>
          </a:p>
          <a:p>
            <a:pPr>
              <a:spcAft>
                <a:spcPts val="1200"/>
              </a:spcAft>
              <a:buClr>
                <a:schemeClr val="tx2"/>
              </a:buClr>
              <a:buFont typeface="Symbol" panose="05050102010706020507" pitchFamily="18" charset="2"/>
              <a:buChar char="Þ"/>
            </a:pPr>
            <a:r>
              <a:rPr lang="en-GB" sz="2000" b="1" dirty="0"/>
              <a:t>Government support is required </a:t>
            </a:r>
            <a:r>
              <a:rPr lang="en-GB" sz="2000" dirty="0"/>
              <a:t>for funding/part funding the initial investment and through policies and financial incentives to promote up-take.</a:t>
            </a:r>
            <a:endParaRPr lang="es-ES" sz="2000" dirty="0"/>
          </a:p>
          <a:p>
            <a:pPr>
              <a:spcAft>
                <a:spcPts val="1200"/>
              </a:spcAft>
            </a:pPr>
            <a:endParaRPr lang="en-GB" sz="2000" b="1" dirty="0"/>
          </a:p>
          <a:p>
            <a:pPr>
              <a:spcAft>
                <a:spcPts val="1200"/>
              </a:spcAft>
            </a:pPr>
            <a:r>
              <a:rPr lang="en-GB" sz="2000" b="1" dirty="0">
                <a:solidFill>
                  <a:srgbClr val="FF6600"/>
                </a:solidFill>
              </a:rPr>
              <a:t>KEY MESSAGE: </a:t>
            </a:r>
            <a:r>
              <a:rPr lang="en-GB" sz="2000" b="1" dirty="0"/>
              <a:t>Policy and regulatory framework clarity and stability overtime is essential.</a:t>
            </a:r>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Business model and government support 2/2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B1487973-F48D-4594-9F2F-14E097BF0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3616" y="1239571"/>
            <a:ext cx="1300593" cy="1300593"/>
          </a:xfrm>
          <a:prstGeom prst="rect">
            <a:avLst/>
          </a:prstGeom>
        </p:spPr>
      </p:pic>
      <p:pic>
        <p:nvPicPr>
          <p:cNvPr id="8" name="Image 7">
            <a:extLst>
              <a:ext uri="{FF2B5EF4-FFF2-40B4-BE49-F238E27FC236}">
                <a16:creationId xmlns:a16="http://schemas.microsoft.com/office/drawing/2014/main" xmlns="" id="{497CA772-69D2-4EDC-BB61-4F435D3EF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963" y="3168702"/>
            <a:ext cx="1300593" cy="1300593"/>
          </a:xfrm>
          <a:prstGeom prst="rect">
            <a:avLst/>
          </a:prstGeom>
        </p:spPr>
      </p:pic>
      <p:pic>
        <p:nvPicPr>
          <p:cNvPr id="10" name="Image 9">
            <a:extLst>
              <a:ext uri="{FF2B5EF4-FFF2-40B4-BE49-F238E27FC236}">
                <a16:creationId xmlns:a16="http://schemas.microsoft.com/office/drawing/2014/main" xmlns="" id="{3E89C000-6C95-4C77-8464-232EDB839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9981" y="5175002"/>
            <a:ext cx="955097" cy="955097"/>
          </a:xfrm>
          <a:prstGeom prst="rect">
            <a:avLst/>
          </a:prstGeom>
        </p:spPr>
      </p:pic>
      <p:pic>
        <p:nvPicPr>
          <p:cNvPr id="12" name="Image 11">
            <a:extLst>
              <a:ext uri="{FF2B5EF4-FFF2-40B4-BE49-F238E27FC236}">
                <a16:creationId xmlns:a16="http://schemas.microsoft.com/office/drawing/2014/main" xmlns="" id="{9CAE037F-65E8-4B3E-AA35-E603A9B118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3912" y="5097833"/>
            <a:ext cx="1300593" cy="1300593"/>
          </a:xfrm>
          <a:prstGeom prst="rect">
            <a:avLst/>
          </a:prstGeom>
        </p:spPr>
      </p:pic>
    </p:spTree>
    <p:extLst>
      <p:ext uri="{BB962C8B-B14F-4D97-AF65-F5344CB8AC3E}">
        <p14:creationId xmlns:p14="http://schemas.microsoft.com/office/powerpoint/2010/main" val="186358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8" y="1400961"/>
            <a:ext cx="7678965" cy="5291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1800" b="1" dirty="0"/>
              <a:t>Significant assumptions </a:t>
            </a:r>
            <a:r>
              <a:rPr lang="en-GB" sz="1800" dirty="0"/>
              <a:t>still needed in terms of take-up, electricity mark-up and operational costs etc. as these are currently unknown.</a:t>
            </a:r>
          </a:p>
          <a:p>
            <a:pPr>
              <a:spcAft>
                <a:spcPts val="1200"/>
              </a:spcAft>
            </a:pPr>
            <a:endParaRPr lang="en-GB" sz="1800" dirty="0"/>
          </a:p>
          <a:p>
            <a:pPr>
              <a:spcAft>
                <a:spcPts val="1200"/>
              </a:spcAft>
            </a:pPr>
            <a:r>
              <a:rPr lang="en-GB" sz="1800" dirty="0"/>
              <a:t>The outputs of the model are: </a:t>
            </a:r>
          </a:p>
          <a:p>
            <a:pPr>
              <a:spcAft>
                <a:spcPts val="1200"/>
              </a:spcAft>
            </a:pPr>
            <a:r>
              <a:rPr lang="en-GB" sz="1800" dirty="0"/>
              <a:t>•	</a:t>
            </a:r>
            <a:r>
              <a:rPr lang="en-GB" sz="1800" b="1" dirty="0"/>
              <a:t>The annual system operational costs</a:t>
            </a:r>
            <a:r>
              <a:rPr lang="en-GB" sz="1800" dirty="0"/>
              <a:t>, i.e. the maintenance and administration costs, plus the cost of the electricity used by the users. </a:t>
            </a:r>
          </a:p>
          <a:p>
            <a:pPr>
              <a:spcAft>
                <a:spcPts val="1200"/>
              </a:spcAft>
            </a:pPr>
            <a:r>
              <a:rPr lang="en-GB" sz="1800" dirty="0"/>
              <a:t>•	</a:t>
            </a:r>
            <a:r>
              <a:rPr lang="en-GB" sz="1800" b="1" dirty="0"/>
              <a:t>The annual benefits </a:t>
            </a:r>
            <a:r>
              <a:rPr lang="en-GB" sz="1800" dirty="0"/>
              <a:t>accrued from selling electricity to the users. </a:t>
            </a:r>
          </a:p>
          <a:p>
            <a:pPr>
              <a:spcAft>
                <a:spcPts val="1200"/>
              </a:spcAft>
            </a:pPr>
            <a:r>
              <a:rPr lang="en-GB" sz="1800" dirty="0"/>
              <a:t>•	</a:t>
            </a:r>
            <a:r>
              <a:rPr lang="en-GB" sz="1800" b="1" dirty="0"/>
              <a:t>Annual societal benefits </a:t>
            </a:r>
            <a:r>
              <a:rPr lang="en-GB" sz="1800" dirty="0"/>
              <a:t>(both in terms of absolute and monetary values); namely reduction in the CO</a:t>
            </a:r>
            <a:r>
              <a:rPr lang="en-GB" sz="1800" baseline="-25000" dirty="0"/>
              <a:t>2</a:t>
            </a:r>
            <a:r>
              <a:rPr lang="en-GB" sz="1800" dirty="0"/>
              <a:t> emissions, and reduction of the PM and NOx emissions at the tailpipe.</a:t>
            </a:r>
          </a:p>
          <a:p>
            <a:pPr>
              <a:spcAft>
                <a:spcPts val="1200"/>
              </a:spcAft>
            </a:pPr>
            <a:r>
              <a:rPr lang="en-GB" sz="1800" dirty="0"/>
              <a:t>•	</a:t>
            </a:r>
            <a:r>
              <a:rPr lang="en-GB" sz="1800" b="1" dirty="0"/>
              <a:t>Cumulative balance and payback time</a:t>
            </a:r>
            <a:r>
              <a:rPr lang="en-GB" sz="1800" dirty="0"/>
              <a:t>.</a:t>
            </a:r>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UK business model case study 1/2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xmlns="" id="{80D2D919-D8B1-437C-A903-526FFD0921E7}"/>
              </a:ext>
            </a:extLst>
          </p:cNvPr>
          <p:cNvSpPr txBox="1"/>
          <p:nvPr/>
        </p:nvSpPr>
        <p:spPr>
          <a:xfrm>
            <a:off x="9662537" y="1135069"/>
            <a:ext cx="702365" cy="1323439"/>
          </a:xfrm>
          <a:prstGeom prst="rect">
            <a:avLst/>
          </a:prstGeom>
          <a:noFill/>
        </p:spPr>
        <p:txBody>
          <a:bodyPr wrap="square" rtlCol="0">
            <a:spAutoFit/>
          </a:bodyPr>
          <a:lstStyle/>
          <a:p>
            <a:r>
              <a:rPr lang="es-ES" sz="8000" b="1" dirty="0">
                <a:solidFill>
                  <a:schemeClr val="accent6">
                    <a:lumMod val="75000"/>
                  </a:schemeClr>
                </a:solidFill>
              </a:rPr>
              <a:t>?</a:t>
            </a:r>
            <a:endParaRPr lang="en-GB" sz="8000" b="1" dirty="0">
              <a:solidFill>
                <a:schemeClr val="accent6">
                  <a:lumMod val="75000"/>
                </a:schemeClr>
              </a:solidFill>
            </a:endParaRPr>
          </a:p>
        </p:txBody>
      </p:sp>
      <p:pic>
        <p:nvPicPr>
          <p:cNvPr id="3" name="Image 2">
            <a:extLst>
              <a:ext uri="{FF2B5EF4-FFF2-40B4-BE49-F238E27FC236}">
                <a16:creationId xmlns:a16="http://schemas.microsoft.com/office/drawing/2014/main" xmlns="" id="{3D7114C6-91B8-4326-AFE2-05F9ED769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3422" y="3429000"/>
            <a:ext cx="1755152" cy="1755152"/>
          </a:xfrm>
          <a:prstGeom prst="rect">
            <a:avLst/>
          </a:prstGeom>
        </p:spPr>
      </p:pic>
    </p:spTree>
    <p:extLst>
      <p:ext uri="{BB962C8B-B14F-4D97-AF65-F5344CB8AC3E}">
        <p14:creationId xmlns:p14="http://schemas.microsoft.com/office/powerpoint/2010/main" val="62217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7" y="1245705"/>
            <a:ext cx="11747383" cy="1775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s-ES" sz="1800" dirty="0" err="1"/>
              <a:t>Technology</a:t>
            </a:r>
            <a:r>
              <a:rPr lang="es-ES" sz="1800" dirty="0"/>
              <a:t> </a:t>
            </a:r>
            <a:r>
              <a:rPr lang="es-ES" sz="1800" dirty="0" err="1"/>
              <a:t>penetration</a:t>
            </a:r>
            <a:r>
              <a:rPr lang="es-ES" sz="1800" dirty="0"/>
              <a:t> </a:t>
            </a:r>
            <a:r>
              <a:rPr lang="es-ES" sz="1800" dirty="0" err="1"/>
              <a:t>assumptions</a:t>
            </a:r>
            <a:r>
              <a:rPr lang="es-ES" sz="1800" dirty="0"/>
              <a:t>:</a:t>
            </a:r>
          </a:p>
          <a:p>
            <a:r>
              <a:rPr lang="en-GB" sz="1800" dirty="0"/>
              <a:t>•	Annual take-up rate for both LVs and HGVs: 5%</a:t>
            </a:r>
          </a:p>
          <a:p>
            <a:r>
              <a:rPr lang="en-GB" sz="1800" dirty="0"/>
              <a:t>•	Initial percentage of equipped LVs and HGVs: 5%</a:t>
            </a:r>
          </a:p>
          <a:p>
            <a:r>
              <a:rPr lang="en-GB" sz="1800" dirty="0"/>
              <a:t>•	Limit to the technology penetration in the LVs fleet: 30%</a:t>
            </a:r>
          </a:p>
          <a:p>
            <a:r>
              <a:rPr lang="en-GB" sz="1800" dirty="0"/>
              <a:t>•	Limit to the technology penetration in the HGVs fleet: 75%</a:t>
            </a: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UK business model case study 2/2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xmlns="" id="{46629590-F082-421E-B3A1-D562F97A5C1B}"/>
              </a:ext>
            </a:extLst>
          </p:cNvPr>
          <p:cNvGraphicFramePr>
            <a:graphicFrameLocks noGrp="1"/>
          </p:cNvGraphicFramePr>
          <p:nvPr>
            <p:extLst>
              <p:ext uri="{D42A27DB-BD31-4B8C-83A1-F6EECF244321}">
                <p14:modId xmlns:p14="http://schemas.microsoft.com/office/powerpoint/2010/main" val="1347274918"/>
              </p:ext>
            </p:extLst>
          </p:nvPr>
        </p:nvGraphicFramePr>
        <p:xfrm>
          <a:off x="842185" y="3201179"/>
          <a:ext cx="9361990" cy="3405320"/>
        </p:xfrm>
        <a:graphic>
          <a:graphicData uri="http://schemas.openxmlformats.org/drawingml/2006/table">
            <a:tbl>
              <a:tblPr firstRow="1" firstCol="1" bandRow="1">
                <a:tableStyleId>{00A15C55-8517-42AA-B614-E9B94910E393}</a:tableStyleId>
              </a:tblPr>
              <a:tblGrid>
                <a:gridCol w="1872398">
                  <a:extLst>
                    <a:ext uri="{9D8B030D-6E8A-4147-A177-3AD203B41FA5}">
                      <a16:colId xmlns:a16="http://schemas.microsoft.com/office/drawing/2014/main" xmlns="" val="2602925327"/>
                    </a:ext>
                  </a:extLst>
                </a:gridCol>
                <a:gridCol w="1872398">
                  <a:extLst>
                    <a:ext uri="{9D8B030D-6E8A-4147-A177-3AD203B41FA5}">
                      <a16:colId xmlns:a16="http://schemas.microsoft.com/office/drawing/2014/main" xmlns="" val="1130621598"/>
                    </a:ext>
                  </a:extLst>
                </a:gridCol>
                <a:gridCol w="1872398">
                  <a:extLst>
                    <a:ext uri="{9D8B030D-6E8A-4147-A177-3AD203B41FA5}">
                      <a16:colId xmlns:a16="http://schemas.microsoft.com/office/drawing/2014/main" xmlns="" val="4263965594"/>
                    </a:ext>
                  </a:extLst>
                </a:gridCol>
                <a:gridCol w="1872398">
                  <a:extLst>
                    <a:ext uri="{9D8B030D-6E8A-4147-A177-3AD203B41FA5}">
                      <a16:colId xmlns:a16="http://schemas.microsoft.com/office/drawing/2014/main" xmlns="" val="1143753121"/>
                    </a:ext>
                  </a:extLst>
                </a:gridCol>
                <a:gridCol w="1872398">
                  <a:extLst>
                    <a:ext uri="{9D8B030D-6E8A-4147-A177-3AD203B41FA5}">
                      <a16:colId xmlns:a16="http://schemas.microsoft.com/office/drawing/2014/main" xmlns="" val="2178586452"/>
                    </a:ext>
                  </a:extLst>
                </a:gridCol>
              </a:tblGrid>
              <a:tr h="693646">
                <a:tc>
                  <a:txBody>
                    <a:bodyPr/>
                    <a:lstStyle/>
                    <a:p>
                      <a:pPr algn="ctr"/>
                      <a:endParaRPr lang="en-GB" sz="2000" dirty="0">
                        <a:effectLst/>
                        <a:latin typeface="Verdana" panose="020B0604030504040204" pitchFamily="34" charset="0"/>
                      </a:endParaRPr>
                    </a:p>
                  </a:txBody>
                  <a:tcPr marL="68580" marR="68580" marT="0" marB="0"/>
                </a:tc>
                <a:tc gridSpan="2">
                  <a:txBody>
                    <a:bodyPr/>
                    <a:lstStyle/>
                    <a:p>
                      <a:pPr algn="ctr">
                        <a:lnSpc>
                          <a:spcPct val="115000"/>
                        </a:lnSpc>
                        <a:spcAft>
                          <a:spcPts val="0"/>
                        </a:spcAft>
                      </a:pPr>
                      <a:r>
                        <a:rPr lang="en-GB" sz="2000" dirty="0">
                          <a:effectLst/>
                        </a:rPr>
                        <a:t>Electricity mark-up 10%</a:t>
                      </a:r>
                    </a:p>
                    <a:p>
                      <a:pPr algn="ctr">
                        <a:lnSpc>
                          <a:spcPct val="115000"/>
                        </a:lnSpc>
                        <a:spcAft>
                          <a:spcPts val="0"/>
                        </a:spcAft>
                      </a:pPr>
                      <a:r>
                        <a:rPr lang="en-GB" sz="2000" dirty="0">
                          <a:effectLst/>
                        </a:rPr>
                        <a:t>(similar to domestic price)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5000"/>
                        </a:lnSpc>
                        <a:spcAft>
                          <a:spcPts val="0"/>
                        </a:spcAft>
                      </a:pPr>
                      <a:r>
                        <a:rPr lang="en-GB" sz="2000" dirty="0">
                          <a:effectLst/>
                        </a:rPr>
                        <a:t>Electricity mark-up 65%</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xmlns="" val="3627379372"/>
                  </a:ext>
                </a:extLst>
              </a:tr>
              <a:tr h="693646">
                <a:tc>
                  <a:txBody>
                    <a:bodyPr/>
                    <a:lstStyle/>
                    <a:p>
                      <a:pPr algn="ctr">
                        <a:lnSpc>
                          <a:spcPct val="115000"/>
                        </a:lnSpc>
                        <a:spcAft>
                          <a:spcPts val="0"/>
                        </a:spcAft>
                      </a:pPr>
                      <a:r>
                        <a:rPr lang="en-GB" sz="2000">
                          <a:effectLst/>
                        </a:rPr>
                        <a:t>System</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Break-even year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Savings after </a:t>
                      </a:r>
                      <a:br>
                        <a:rPr lang="en-GB" sz="2000" dirty="0">
                          <a:effectLst/>
                        </a:rPr>
                      </a:br>
                      <a:r>
                        <a:rPr lang="en-GB" sz="2000" dirty="0">
                          <a:effectLst/>
                        </a:rPr>
                        <a:t>20 years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Break-even year</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Savings after 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78230246"/>
                  </a:ext>
                </a:extLst>
              </a:tr>
              <a:tr h="336338">
                <a:tc>
                  <a:txBody>
                    <a:bodyPr/>
                    <a:lstStyle/>
                    <a:p>
                      <a:pPr algn="ctr">
                        <a:lnSpc>
                          <a:spcPct val="115000"/>
                        </a:lnSpc>
                        <a:spcAft>
                          <a:spcPts val="0"/>
                        </a:spcAft>
                      </a:pPr>
                      <a:r>
                        <a:rPr lang="en-GB" sz="2000" dirty="0">
                          <a:effectLst/>
                        </a:rPr>
                        <a:t>Inductive </a:t>
                      </a:r>
                      <a:r>
                        <a:rPr lang="en-GB" sz="2000" baseline="-25000" dirty="0">
                          <a:effectLst/>
                        </a:rPr>
                        <a:t>min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-0.4M£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2000" dirty="0">
                          <a:effectLst/>
                          <a:latin typeface="Calibri" panose="020F0502020204030204" pitchFamily="34" charset="0"/>
                          <a:ea typeface="Times New Roman" panose="02020603050405020304" pitchFamily="18" charset="0"/>
                          <a:cs typeface="Times New Roman" panose="02020603050405020304" pitchFamily="18" charset="0"/>
                        </a:rPr>
                        <a:t>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5.7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3628710"/>
                  </a:ext>
                </a:extLst>
              </a:tr>
              <a:tr h="336338">
                <a:tc>
                  <a:txBody>
                    <a:bodyPr/>
                    <a:lstStyle/>
                    <a:p>
                      <a:pPr algn="ctr">
                        <a:lnSpc>
                          <a:spcPct val="115000"/>
                        </a:lnSpc>
                        <a:spcAft>
                          <a:spcPts val="0"/>
                        </a:spcAft>
                      </a:pPr>
                      <a:r>
                        <a:rPr lang="en-GB" sz="2000" dirty="0" err="1">
                          <a:effectLst/>
                        </a:rPr>
                        <a:t>Iinductive</a:t>
                      </a:r>
                      <a:r>
                        <a:rPr lang="en-GB" sz="2000" baseline="-25000" dirty="0" err="1">
                          <a:effectLst/>
                        </a:rPr>
                        <a:t>max</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-9.0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&gt;20 years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-2.9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2956204"/>
                  </a:ext>
                </a:extLst>
              </a:tr>
              <a:tr h="336338">
                <a:tc>
                  <a:txBody>
                    <a:bodyPr/>
                    <a:lstStyle/>
                    <a:p>
                      <a:pPr algn="ctr">
                        <a:lnSpc>
                          <a:spcPct val="115000"/>
                        </a:lnSpc>
                        <a:spcAft>
                          <a:spcPts val="0"/>
                        </a:spcAft>
                      </a:pPr>
                      <a:r>
                        <a:rPr lang="en-GB" sz="2000" dirty="0" err="1">
                          <a:effectLst/>
                        </a:rPr>
                        <a:t>Overhead</a:t>
                      </a:r>
                      <a:r>
                        <a:rPr lang="en-GB" sz="2000" baseline="-25000" dirty="0" err="1">
                          <a:effectLst/>
                        </a:rPr>
                        <a:t>min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-4.0 M£</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&gt;20 years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-0.2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45897506"/>
                  </a:ext>
                </a:extLst>
              </a:tr>
              <a:tr h="336338">
                <a:tc>
                  <a:txBody>
                    <a:bodyPr/>
                    <a:lstStyle/>
                    <a:p>
                      <a:pPr algn="ctr">
                        <a:lnSpc>
                          <a:spcPct val="115000"/>
                        </a:lnSpc>
                        <a:spcAft>
                          <a:spcPts val="0"/>
                        </a:spcAft>
                      </a:pPr>
                      <a:r>
                        <a:rPr lang="en-GB" sz="2000" dirty="0" err="1">
                          <a:effectLst/>
                        </a:rPr>
                        <a:t>Overhead</a:t>
                      </a:r>
                      <a:r>
                        <a:rPr lang="en-GB" sz="2000" baseline="-25000" dirty="0" err="1">
                          <a:effectLst/>
                        </a:rPr>
                        <a:t>max</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-4.7 M£</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&gt;20 years</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-1.0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59883589"/>
                  </a:ext>
                </a:extLst>
              </a:tr>
              <a:tr h="336338">
                <a:tc>
                  <a:txBody>
                    <a:bodyPr/>
                    <a:lstStyle/>
                    <a:p>
                      <a:pPr algn="ctr">
                        <a:lnSpc>
                          <a:spcPct val="115000"/>
                        </a:lnSpc>
                        <a:spcAft>
                          <a:spcPts val="0"/>
                        </a:spcAft>
                      </a:pPr>
                      <a:r>
                        <a:rPr lang="en-GB" sz="2000" dirty="0" err="1">
                          <a:effectLst/>
                        </a:rPr>
                        <a:t>Rail</a:t>
                      </a:r>
                      <a:r>
                        <a:rPr lang="en-GB" sz="2000" baseline="-25000" dirty="0" err="1">
                          <a:effectLst/>
                        </a:rPr>
                        <a:t>min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-0.4 M£</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6</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4.7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71718686"/>
                  </a:ext>
                </a:extLst>
              </a:tr>
              <a:tr h="336338">
                <a:tc>
                  <a:txBody>
                    <a:bodyPr/>
                    <a:lstStyle/>
                    <a:p>
                      <a:pPr algn="ctr">
                        <a:lnSpc>
                          <a:spcPct val="115000"/>
                        </a:lnSpc>
                        <a:spcAft>
                          <a:spcPts val="0"/>
                        </a:spcAft>
                      </a:pPr>
                      <a:r>
                        <a:rPr lang="en-GB" sz="2000" dirty="0" err="1">
                          <a:effectLst/>
                        </a:rPr>
                        <a:t>Rail</a:t>
                      </a:r>
                      <a:r>
                        <a:rPr lang="en-GB" sz="2000" baseline="-25000" dirty="0" err="1">
                          <a:effectLst/>
                        </a:rPr>
                        <a:t>max</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&gt;20 years</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-2.5 M£</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13</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2.7 M£</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59921906"/>
                  </a:ext>
                </a:extLst>
              </a:tr>
            </a:tbl>
          </a:graphicData>
        </a:graphic>
      </p:graphicFrame>
      <p:pic>
        <p:nvPicPr>
          <p:cNvPr id="8" name="Picture 344">
            <a:extLst>
              <a:ext uri="{FF2B5EF4-FFF2-40B4-BE49-F238E27FC236}">
                <a16:creationId xmlns:a16="http://schemas.microsoft.com/office/drawing/2014/main" xmlns="" id="{0AADB06C-2AF5-4A26-8D80-6AF98E92356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384" y="1194609"/>
            <a:ext cx="3299791" cy="2006570"/>
          </a:xfrm>
          <a:prstGeom prst="rect">
            <a:avLst/>
          </a:prstGeom>
          <a:noFill/>
        </p:spPr>
      </p:pic>
    </p:spTree>
    <p:extLst>
      <p:ext uri="{BB962C8B-B14F-4D97-AF65-F5344CB8AC3E}">
        <p14:creationId xmlns:p14="http://schemas.microsoft.com/office/powerpoint/2010/main" val="2116139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7" y="1400961"/>
            <a:ext cx="7506687" cy="5291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t>First steps:</a:t>
            </a:r>
          </a:p>
          <a:p>
            <a:endParaRPr lang="en-GB" sz="2000" b="1" dirty="0"/>
          </a:p>
          <a:p>
            <a:pPr>
              <a:spcAft>
                <a:spcPts val="1200"/>
              </a:spcAft>
            </a:pPr>
            <a:r>
              <a:rPr lang="en-GB" sz="2000" dirty="0"/>
              <a:t>•	Participation in </a:t>
            </a:r>
            <a:r>
              <a:rPr lang="en-GB" sz="2000" b="1" dirty="0"/>
              <a:t>international conferences</a:t>
            </a:r>
            <a:r>
              <a:rPr lang="en-GB" sz="2000" dirty="0"/>
              <a:t>. </a:t>
            </a:r>
          </a:p>
          <a:p>
            <a:pPr>
              <a:spcAft>
                <a:spcPts val="1200"/>
              </a:spcAft>
            </a:pPr>
            <a:r>
              <a:rPr lang="en-GB" sz="2000" dirty="0"/>
              <a:t>•	Join </a:t>
            </a:r>
            <a:r>
              <a:rPr lang="en-GB" sz="2000" b="1" dirty="0"/>
              <a:t>PIARC</a:t>
            </a:r>
            <a:r>
              <a:rPr lang="en-GB" sz="2000" dirty="0"/>
              <a:t> and other international technical committees .</a:t>
            </a:r>
          </a:p>
          <a:p>
            <a:pPr>
              <a:spcAft>
                <a:spcPts val="1200"/>
              </a:spcAft>
            </a:pPr>
            <a:r>
              <a:rPr lang="en-GB" sz="2000" dirty="0"/>
              <a:t>•	Prepare a </a:t>
            </a:r>
            <a:r>
              <a:rPr lang="en-GB" sz="2000" b="1" dirty="0"/>
              <a:t>feasibility study</a:t>
            </a:r>
            <a:r>
              <a:rPr lang="en-GB" sz="2000" dirty="0"/>
              <a:t>: Safety; Technical feasibility and market-readiness; Specifications for the installation of ERS equipment into vehicles; and Specifications for road installations.</a:t>
            </a:r>
          </a:p>
          <a:p>
            <a:pPr>
              <a:spcAft>
                <a:spcPts val="1200"/>
              </a:spcAft>
            </a:pPr>
            <a:r>
              <a:rPr lang="en-GB" sz="2000" dirty="0"/>
              <a:t>•	</a:t>
            </a:r>
            <a:r>
              <a:rPr lang="en-GB" sz="2000" b="1" dirty="0"/>
              <a:t>Promote the use of low carbon vehicles</a:t>
            </a:r>
            <a:r>
              <a:rPr lang="en-GB" sz="2000" dirty="0"/>
              <a:t>.</a:t>
            </a:r>
          </a:p>
          <a:p>
            <a:endParaRPr lang="en-GB" sz="1400"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GB" altLang="en-US" sz="3000" b="0" kern="0" dirty="0">
                <a:latin typeface="Arial" panose="020B0604020202020204" pitchFamily="34" charset="0"/>
                <a:ea typeface="ＭＳ Ｐゴシック" pitchFamily="34" charset="-128"/>
                <a:cs typeface="Arial" panose="020B0604020202020204" pitchFamily="34" charset="0"/>
              </a:rPr>
              <a:t>Recommendations for National Road Authorities 1/3</a:t>
            </a: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EAFE6058-2F6D-4312-BD4F-DE17C4D73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894" y="1811294"/>
            <a:ext cx="1300593" cy="1300593"/>
          </a:xfrm>
          <a:prstGeom prst="rect">
            <a:avLst/>
          </a:prstGeom>
        </p:spPr>
      </p:pic>
      <p:pic>
        <p:nvPicPr>
          <p:cNvPr id="8" name="Image 7">
            <a:extLst>
              <a:ext uri="{FF2B5EF4-FFF2-40B4-BE49-F238E27FC236}">
                <a16:creationId xmlns:a16="http://schemas.microsoft.com/office/drawing/2014/main" xmlns="" id="{624C459F-E3F6-4E67-B60A-09AEA7BF2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894" y="4117838"/>
            <a:ext cx="1300593" cy="1300593"/>
          </a:xfrm>
          <a:prstGeom prst="rect">
            <a:avLst/>
          </a:prstGeom>
        </p:spPr>
      </p:pic>
    </p:spTree>
    <p:extLst>
      <p:ext uri="{BB962C8B-B14F-4D97-AF65-F5344CB8AC3E}">
        <p14:creationId xmlns:p14="http://schemas.microsoft.com/office/powerpoint/2010/main" val="166381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8" y="1400961"/>
            <a:ext cx="8792148" cy="52915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t>Intermediate steps:</a:t>
            </a:r>
          </a:p>
          <a:p>
            <a:endParaRPr lang="en-GB" sz="2000" b="1" dirty="0"/>
          </a:p>
          <a:p>
            <a:r>
              <a:rPr lang="en-GB" sz="2000" dirty="0"/>
              <a:t>•	Assess the </a:t>
            </a:r>
            <a:r>
              <a:rPr lang="en-GB" sz="2000" b="1" dirty="0"/>
              <a:t>potential impacts </a:t>
            </a:r>
            <a:r>
              <a:rPr lang="en-GB" sz="2000" dirty="0"/>
              <a:t>of ERS </a:t>
            </a:r>
          </a:p>
          <a:p>
            <a:r>
              <a:rPr lang="en-GB" sz="2000" dirty="0"/>
              <a:t>•	Identify </a:t>
            </a:r>
            <a:r>
              <a:rPr lang="en-GB" sz="2000" b="1" dirty="0"/>
              <a:t>suitable routes </a:t>
            </a:r>
            <a:r>
              <a:rPr lang="en-GB" sz="2000" dirty="0"/>
              <a:t>for ERS </a:t>
            </a:r>
          </a:p>
          <a:p>
            <a:r>
              <a:rPr lang="en-GB" sz="2000" dirty="0"/>
              <a:t>•	Develop </a:t>
            </a:r>
            <a:r>
              <a:rPr lang="en-GB" sz="2000" b="1" dirty="0"/>
              <a:t>guidelines</a:t>
            </a:r>
            <a:r>
              <a:rPr lang="en-GB" sz="2000" dirty="0"/>
              <a:t> for ERS systems</a:t>
            </a:r>
          </a:p>
          <a:p>
            <a:r>
              <a:rPr lang="en-GB" sz="2000" dirty="0"/>
              <a:t>•	Identify </a:t>
            </a:r>
            <a:r>
              <a:rPr lang="en-GB" sz="2000" b="1" dirty="0"/>
              <a:t>specifications and standards </a:t>
            </a:r>
            <a:r>
              <a:rPr lang="en-GB" sz="2000" dirty="0"/>
              <a:t>that will require modifications</a:t>
            </a:r>
          </a:p>
          <a:p>
            <a:r>
              <a:rPr lang="en-GB" sz="2000" dirty="0"/>
              <a:t>•	Commission </a:t>
            </a:r>
            <a:r>
              <a:rPr lang="en-GB" sz="2000" b="1" dirty="0"/>
              <a:t>research</a:t>
            </a:r>
          </a:p>
          <a:p>
            <a:r>
              <a:rPr lang="en-GB" sz="2000" dirty="0"/>
              <a:t>•	Discuss the possibility of </a:t>
            </a:r>
            <a:r>
              <a:rPr lang="en-GB" sz="2000" b="1" dirty="0"/>
              <a:t>installing ERS </a:t>
            </a:r>
            <a:r>
              <a:rPr lang="en-GB" sz="2000" dirty="0"/>
              <a:t>with government and policy levers to encourage</a:t>
            </a:r>
          </a:p>
          <a:p>
            <a:r>
              <a:rPr lang="en-GB" sz="2000" dirty="0"/>
              <a:t>•	Create a </a:t>
            </a:r>
            <a:r>
              <a:rPr lang="en-GB" sz="2000" b="1" dirty="0"/>
              <a:t>cross-industry forum </a:t>
            </a:r>
          </a:p>
          <a:p>
            <a:r>
              <a:rPr lang="en-GB" sz="2000" dirty="0"/>
              <a:t>•	</a:t>
            </a:r>
            <a:r>
              <a:rPr lang="en-GB" sz="2000" b="1" dirty="0"/>
              <a:t>International standards and guidelines</a:t>
            </a:r>
          </a:p>
          <a:p>
            <a:r>
              <a:rPr lang="en-GB" sz="2000" dirty="0"/>
              <a:t>•	</a:t>
            </a:r>
            <a:r>
              <a:rPr lang="en-GB" sz="2000" b="1" dirty="0"/>
              <a:t>Including ERS </a:t>
            </a:r>
            <a:r>
              <a:rPr lang="en-GB" sz="2000" dirty="0"/>
              <a:t>as part of their low carbon vision</a:t>
            </a:r>
          </a:p>
          <a:p>
            <a:r>
              <a:rPr lang="en-GB" sz="2000" dirty="0"/>
              <a:t>•	</a:t>
            </a:r>
            <a:r>
              <a:rPr lang="en-GB" sz="2000" b="1" dirty="0"/>
              <a:t>Gain public support</a:t>
            </a:r>
          </a:p>
          <a:p>
            <a:endParaRPr lang="en-GB" sz="1400"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GB" altLang="en-US" sz="3000" b="0" kern="0" dirty="0">
                <a:latin typeface="Arial" panose="020B0604020202020204" pitchFamily="34" charset="0"/>
                <a:ea typeface="ＭＳ Ｐゴシック" pitchFamily="34" charset="-128"/>
                <a:cs typeface="Arial" panose="020B0604020202020204" pitchFamily="34" charset="0"/>
              </a:rPr>
              <a:t>Recommendations for National Road Authorities 2/3</a:t>
            </a: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12632549-529D-4F11-B325-AC9B7EF2D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21" y="4806742"/>
            <a:ext cx="1300593" cy="1300593"/>
          </a:xfrm>
          <a:prstGeom prst="rect">
            <a:avLst/>
          </a:prstGeom>
        </p:spPr>
      </p:pic>
      <p:pic>
        <p:nvPicPr>
          <p:cNvPr id="8" name="Image 7">
            <a:extLst>
              <a:ext uri="{FF2B5EF4-FFF2-40B4-BE49-F238E27FC236}">
                <a16:creationId xmlns:a16="http://schemas.microsoft.com/office/drawing/2014/main" xmlns="" id="{A16B03A7-EB16-4186-8D17-62FF5962A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075" y="1486980"/>
            <a:ext cx="1300593" cy="1300593"/>
          </a:xfrm>
          <a:prstGeom prst="rect">
            <a:avLst/>
          </a:prstGeom>
        </p:spPr>
      </p:pic>
      <p:pic>
        <p:nvPicPr>
          <p:cNvPr id="10" name="Image 9">
            <a:extLst>
              <a:ext uri="{FF2B5EF4-FFF2-40B4-BE49-F238E27FC236}">
                <a16:creationId xmlns:a16="http://schemas.microsoft.com/office/drawing/2014/main" xmlns="" id="{327A0410-2B66-4742-83C4-59E35164F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514" y="2920968"/>
            <a:ext cx="1300593" cy="1300593"/>
          </a:xfrm>
          <a:prstGeom prst="rect">
            <a:avLst/>
          </a:prstGeom>
        </p:spPr>
      </p:pic>
    </p:spTree>
    <p:extLst>
      <p:ext uri="{BB962C8B-B14F-4D97-AF65-F5344CB8AC3E}">
        <p14:creationId xmlns:p14="http://schemas.microsoft.com/office/powerpoint/2010/main" val="188473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444618" y="1400961"/>
            <a:ext cx="7215140" cy="43769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t>Advanced steps:</a:t>
            </a:r>
          </a:p>
          <a:p>
            <a:endParaRPr lang="en-GB" sz="2000" dirty="0"/>
          </a:p>
          <a:p>
            <a:pPr>
              <a:spcAft>
                <a:spcPts val="1200"/>
              </a:spcAft>
            </a:pPr>
            <a:r>
              <a:rPr lang="en-GB" sz="2000" dirty="0"/>
              <a:t>•	</a:t>
            </a:r>
            <a:r>
              <a:rPr lang="en-GB" sz="2000" b="1" dirty="0"/>
              <a:t>Participation in trials.</a:t>
            </a:r>
          </a:p>
          <a:p>
            <a:pPr>
              <a:spcAft>
                <a:spcPts val="1200"/>
              </a:spcAft>
            </a:pPr>
            <a:r>
              <a:rPr lang="en-GB" sz="2000" dirty="0"/>
              <a:t>•	</a:t>
            </a:r>
            <a:r>
              <a:rPr lang="en-GB" sz="2000" b="1" dirty="0"/>
              <a:t>Work with government </a:t>
            </a:r>
            <a:r>
              <a:rPr lang="en-GB" sz="2000" dirty="0"/>
              <a:t>- Work with national government to ensure the regulatory framework is flexible enough to adapt to new transport technologies and business models. </a:t>
            </a:r>
          </a:p>
          <a:p>
            <a:pPr>
              <a:spcAft>
                <a:spcPts val="1200"/>
              </a:spcAft>
            </a:pPr>
            <a:r>
              <a:rPr lang="en-GB" sz="2000" dirty="0"/>
              <a:t>•	</a:t>
            </a:r>
            <a:r>
              <a:rPr lang="en-GB" sz="2000" b="1" dirty="0"/>
              <a:t>Publish results </a:t>
            </a:r>
            <a:r>
              <a:rPr lang="en-GB" sz="2000" dirty="0"/>
              <a:t>of trials.</a:t>
            </a:r>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GB" altLang="en-US" sz="3000" b="0" kern="0" dirty="0">
                <a:latin typeface="Arial" panose="020B0604020202020204" pitchFamily="34" charset="0"/>
                <a:ea typeface="ＭＳ Ｐゴシック" pitchFamily="34" charset="-128"/>
                <a:cs typeface="Arial" panose="020B0604020202020204" pitchFamily="34" charset="0"/>
              </a:rPr>
              <a:t>Recommendations for National Road Authorities 3/3</a:t>
            </a: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xmlns="" id="{252BC693-3F73-4E9E-9EE9-D7A54CB49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860" y="1824547"/>
            <a:ext cx="1300593" cy="1300593"/>
          </a:xfrm>
          <a:prstGeom prst="rect">
            <a:avLst/>
          </a:prstGeom>
        </p:spPr>
      </p:pic>
      <p:pic>
        <p:nvPicPr>
          <p:cNvPr id="8" name="Image 7">
            <a:extLst>
              <a:ext uri="{FF2B5EF4-FFF2-40B4-BE49-F238E27FC236}">
                <a16:creationId xmlns:a16="http://schemas.microsoft.com/office/drawing/2014/main" xmlns="" id="{D16D838A-EC20-4849-B769-9D5348757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590" y="4154283"/>
            <a:ext cx="1300593" cy="1300593"/>
          </a:xfrm>
          <a:prstGeom prst="rect">
            <a:avLst/>
          </a:prstGeom>
        </p:spPr>
      </p:pic>
    </p:spTree>
    <p:extLst>
      <p:ext uri="{BB962C8B-B14F-4D97-AF65-F5344CB8AC3E}">
        <p14:creationId xmlns:p14="http://schemas.microsoft.com/office/powerpoint/2010/main" val="2035679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19271" y="1437740"/>
            <a:ext cx="7421216" cy="4923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1800" dirty="0"/>
              <a:t>The majority of the </a:t>
            </a:r>
            <a:r>
              <a:rPr lang="en-GB" sz="1800" b="1" dirty="0"/>
              <a:t>inductive ERS </a:t>
            </a:r>
            <a:r>
              <a:rPr lang="en-GB" sz="1800" dirty="0"/>
              <a:t>systems (50%) scored between TRL 3 and 4, only two systems had over 6. </a:t>
            </a:r>
          </a:p>
          <a:p>
            <a:pPr>
              <a:spcAft>
                <a:spcPts val="1200"/>
              </a:spcAft>
            </a:pPr>
            <a:r>
              <a:rPr lang="en-GB" sz="1800" dirty="0"/>
              <a:t>The majority of the </a:t>
            </a:r>
            <a:r>
              <a:rPr lang="en-GB" sz="1800" b="1" dirty="0"/>
              <a:t>conductive ERS </a:t>
            </a:r>
            <a:r>
              <a:rPr lang="en-GB" sz="1800" dirty="0"/>
              <a:t>systems (60%) scored between TRL 4 and 5, the remaining two systems had a TRL between 6 and 8.  </a:t>
            </a:r>
          </a:p>
          <a:p>
            <a:pPr>
              <a:spcAft>
                <a:spcPts val="1200"/>
              </a:spcAft>
            </a:pPr>
            <a:r>
              <a:rPr lang="en-GB" sz="1800" dirty="0"/>
              <a:t>The KAIST/Dongwon </a:t>
            </a:r>
            <a:r>
              <a:rPr lang="en-GB" sz="1800" b="1" dirty="0"/>
              <a:t>OLEV (from South Korea) and the SIEMENS (from Sweden)</a:t>
            </a:r>
            <a:r>
              <a:rPr lang="en-GB" sz="1800" dirty="0"/>
              <a:t> systems appear to be the most advanced inductive and conductive ERS technology respectively and those </a:t>
            </a:r>
            <a:r>
              <a:rPr lang="en-GB" sz="1800" b="1" dirty="0"/>
              <a:t>closest to market readiness</a:t>
            </a:r>
            <a:r>
              <a:rPr lang="en-GB" sz="1800" dirty="0"/>
              <a:t>.</a:t>
            </a:r>
          </a:p>
          <a:p>
            <a:pPr>
              <a:spcAft>
                <a:spcPts val="1200"/>
              </a:spcAft>
            </a:pPr>
            <a:r>
              <a:rPr lang="en-GB" sz="1800" b="1" dirty="0"/>
              <a:t>Risk assessments </a:t>
            </a:r>
            <a:r>
              <a:rPr lang="en-GB" sz="1800" dirty="0"/>
              <a:t>should be conducted for individual technologies and designs.</a:t>
            </a:r>
            <a:endParaRPr lang="es-ES" sz="1800" dirty="0"/>
          </a:p>
          <a:p>
            <a:pPr>
              <a:spcAft>
                <a:spcPts val="1200"/>
              </a:spcAft>
            </a:pPr>
            <a:r>
              <a:rPr lang="en-GB" sz="1800" b="1" dirty="0"/>
              <a:t>Static charging solutions and electric battery technology are seen to be complimentary to ERS development and implementation</a:t>
            </a:r>
            <a:r>
              <a:rPr lang="en-GB" sz="1800" dirty="0"/>
              <a:t>. Advancements in these areas should see an increased uptake of EVs </a:t>
            </a:r>
            <a:endParaRPr lang="es-ES" sz="1800" dirty="0"/>
          </a:p>
          <a:p>
            <a:endParaRPr lang="en-GB" sz="1400"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1186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Conclusions 1/2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37" descr="A large long train on a steel track&#10;&#10;Description generated with very high confidence">
            <a:extLst>
              <a:ext uri="{FF2B5EF4-FFF2-40B4-BE49-F238E27FC236}">
                <a16:creationId xmlns:a16="http://schemas.microsoft.com/office/drawing/2014/main" xmlns="" id="{900007F6-BD44-4373-A855-7416D15BABCF}"/>
              </a:ext>
            </a:extLst>
          </p:cNvPr>
          <p:cNvPicPr/>
          <p:nvPr/>
        </p:nvPicPr>
        <p:blipFill rotWithShape="1">
          <a:blip r:embed="rId3"/>
          <a:srcRect l="16390" b="10180"/>
          <a:stretch/>
        </p:blipFill>
        <p:spPr bwMode="auto">
          <a:xfrm>
            <a:off x="7767240" y="2314929"/>
            <a:ext cx="4424760" cy="31689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995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19271" y="1215433"/>
            <a:ext cx="5141842" cy="54570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a:spcAft>
                <a:spcPts val="1200"/>
              </a:spcAft>
            </a:pPr>
            <a:r>
              <a:rPr lang="en-GB" sz="2000" dirty="0"/>
              <a:t>The </a:t>
            </a:r>
            <a:r>
              <a:rPr lang="en-GB" sz="2000" b="1" dirty="0"/>
              <a:t>CBA shows that some types of ERS are financially viable </a:t>
            </a:r>
            <a:r>
              <a:rPr lang="en-GB" sz="2000" dirty="0"/>
              <a:t>if sufficient capital investment can be made, as long as the electricity mark-up and uptake is sufficient.</a:t>
            </a:r>
            <a:endParaRPr lang="es-ES" sz="2000" dirty="0"/>
          </a:p>
          <a:p>
            <a:pPr>
              <a:spcAft>
                <a:spcPts val="1200"/>
              </a:spcAft>
            </a:pPr>
            <a:r>
              <a:rPr lang="en-GB" sz="2000" dirty="0"/>
              <a:t>There is a need to better understand the market for ERS, in particular if </a:t>
            </a:r>
            <a:r>
              <a:rPr lang="en-GB" sz="2000" b="1" dirty="0"/>
              <a:t>LVs </a:t>
            </a:r>
            <a:r>
              <a:rPr lang="en-GB" sz="2000" dirty="0"/>
              <a:t>will use the system and the role of alternative technologies and other future social and technological changes (</a:t>
            </a:r>
            <a:r>
              <a:rPr lang="en-GB" sz="2000" b="1" dirty="0"/>
              <a:t>autonomous electric shared vehicles</a:t>
            </a:r>
            <a:r>
              <a:rPr lang="en-GB" sz="2000" dirty="0"/>
              <a:t>).</a:t>
            </a:r>
            <a:endParaRPr lang="es-ES" sz="2000" dirty="0"/>
          </a:p>
          <a:p>
            <a:pPr>
              <a:spcAft>
                <a:spcPts val="1200"/>
              </a:spcAft>
            </a:pPr>
            <a:r>
              <a:rPr lang="en-GB" sz="2000" dirty="0"/>
              <a:t>ERS has the potential to play a </a:t>
            </a:r>
            <a:r>
              <a:rPr lang="en-GB" sz="2000" b="1" dirty="0"/>
              <a:t>major role in the decarbonisation of road transport</a:t>
            </a:r>
            <a:r>
              <a:rPr lang="en-GB" sz="2000" dirty="0"/>
              <a:t>, but </a:t>
            </a:r>
            <a:r>
              <a:rPr lang="en-GB" sz="2000" b="1" dirty="0"/>
              <a:t>in the short term is most likely to be adapted by specific parties to meet localised needs rather than a universal solution</a:t>
            </a:r>
            <a:r>
              <a:rPr lang="en-GB" sz="2000" dirty="0"/>
              <a:t>.</a:t>
            </a:r>
          </a:p>
          <a:p>
            <a:endParaRPr lang="en-GB" sz="1400"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1186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Conclusions 2/2</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xmlns="" id="{C2119CB2-B1F4-43AF-B12E-9D588D6AD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155" y="2242310"/>
            <a:ext cx="5864845" cy="3972960"/>
          </a:xfrm>
          <a:prstGeom prst="rect">
            <a:avLst/>
          </a:prstGeom>
        </p:spPr>
      </p:pic>
    </p:spTree>
    <p:extLst>
      <p:ext uri="{BB962C8B-B14F-4D97-AF65-F5344CB8AC3E}">
        <p14:creationId xmlns:p14="http://schemas.microsoft.com/office/powerpoint/2010/main" val="2358367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19270" y="1215433"/>
            <a:ext cx="5976729" cy="54570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457200" indent="0">
              <a:buClr>
                <a:schemeClr val="bg1"/>
              </a:buClr>
              <a:defRPr/>
            </a:pPr>
            <a:r>
              <a:rPr lang="en-US" b="1" dirty="0"/>
              <a:t>Thank you for your attention</a:t>
            </a:r>
          </a:p>
          <a:p>
            <a:pPr marL="457200" indent="0">
              <a:buClr>
                <a:schemeClr val="bg1"/>
              </a:buClr>
              <a:defRPr/>
            </a:pPr>
            <a:endParaRPr lang="en-US" sz="2800" b="1" dirty="0"/>
          </a:p>
          <a:p>
            <a:pPr marL="457200" indent="0">
              <a:buClr>
                <a:schemeClr val="bg1"/>
              </a:buClr>
              <a:defRPr/>
            </a:pPr>
            <a:r>
              <a:rPr lang="en-US" sz="2800" b="1" dirty="0"/>
              <a:t>World Road Association </a:t>
            </a:r>
          </a:p>
          <a:p>
            <a:pPr marL="457200" indent="0">
              <a:buClr>
                <a:schemeClr val="bg1"/>
              </a:buClr>
              <a:defRPr/>
            </a:pPr>
            <a:r>
              <a:rPr lang="en-US" sz="2800" b="1" dirty="0"/>
              <a:t>info@piarc.org</a:t>
            </a:r>
          </a:p>
          <a:p>
            <a:pPr marL="457200" indent="0">
              <a:buClr>
                <a:schemeClr val="bg1"/>
              </a:buClr>
              <a:defRPr/>
            </a:pPr>
            <a:r>
              <a:rPr lang="en-US" sz="2800" b="1" dirty="0"/>
              <a:t>     @</a:t>
            </a:r>
            <a:r>
              <a:rPr lang="en-US" sz="2800" b="1" dirty="0" err="1"/>
              <a:t>PIARC_Roads</a:t>
            </a:r>
            <a:endParaRPr lang="en-US" sz="2800" b="1" dirty="0"/>
          </a:p>
          <a:p>
            <a:pPr marL="457200" indent="0">
              <a:buClr>
                <a:schemeClr val="bg1"/>
              </a:buClr>
              <a:defRPr/>
            </a:pPr>
            <a:r>
              <a:rPr lang="en-US" sz="2000" b="1" dirty="0"/>
              <a:t>Miguel Caso Florez</a:t>
            </a:r>
          </a:p>
          <a:p>
            <a:pPr marL="457200" indent="0">
              <a:buClr>
                <a:schemeClr val="bg1"/>
              </a:buClr>
              <a:defRPr/>
            </a:pPr>
            <a:r>
              <a:rPr lang="en-US" sz="2000" b="1" dirty="0"/>
              <a:t>PIARC Technical Director</a:t>
            </a:r>
          </a:p>
          <a:p>
            <a:pPr marL="457200" indent="0">
              <a:buClr>
                <a:schemeClr val="bg1"/>
              </a:buClr>
              <a:defRPr/>
            </a:pPr>
            <a:r>
              <a:rPr lang="en-US" sz="2000" b="1" dirty="0"/>
              <a:t>miguel.caso-florez@piarc.org</a:t>
            </a:r>
          </a:p>
          <a:p>
            <a:pPr marL="457200" indent="0">
              <a:buClr>
                <a:schemeClr val="bg1"/>
              </a:buClr>
              <a:defRPr/>
            </a:pPr>
            <a:r>
              <a:rPr lang="en-US" sz="2000" b="1" dirty="0"/>
              <a:t>       @</a:t>
            </a:r>
            <a:r>
              <a:rPr lang="en-US" sz="2000" b="1" dirty="0" err="1"/>
              <a:t>miguelcasof</a:t>
            </a:r>
            <a:endParaRPr lang="en-GB" sz="2000" dirty="0"/>
          </a:p>
          <a:p>
            <a:endParaRPr lang="en-GB" dirty="0"/>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95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F95B31E7-2D63-47C2-B10A-6283BE49D9A8}"/>
              </a:ext>
            </a:extLst>
          </p:cNvPr>
          <p:cNvSpPr txBox="1">
            <a:spLocks/>
          </p:cNvSpPr>
          <p:nvPr/>
        </p:nvSpPr>
        <p:spPr bwMode="auto">
          <a:xfrm>
            <a:off x="6879582" y="1215432"/>
            <a:ext cx="5141842" cy="5457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457200" indent="0">
              <a:buClr>
                <a:schemeClr val="bg1"/>
              </a:buClr>
              <a:defRPr/>
            </a:pPr>
            <a:r>
              <a:rPr lang="es-ES" sz="2800" b="1" dirty="0" err="1"/>
              <a:t>Download</a:t>
            </a:r>
            <a:r>
              <a:rPr lang="es-ES" sz="2800" b="1" dirty="0"/>
              <a:t> </a:t>
            </a:r>
            <a:r>
              <a:rPr lang="es-ES" sz="2800" b="1" dirty="0" err="1"/>
              <a:t>the</a:t>
            </a:r>
            <a:r>
              <a:rPr lang="es-ES" sz="2800" b="1" dirty="0"/>
              <a:t> </a:t>
            </a:r>
            <a:r>
              <a:rPr lang="es-ES" sz="2800" b="1" dirty="0" err="1"/>
              <a:t>report</a:t>
            </a:r>
            <a:r>
              <a:rPr lang="es-ES" sz="2800" b="1" dirty="0"/>
              <a:t> </a:t>
            </a:r>
            <a:r>
              <a:rPr lang="es-ES" sz="2800" b="1" dirty="0" err="1"/>
              <a:t>for</a:t>
            </a:r>
            <a:r>
              <a:rPr lang="es-ES" sz="2800" b="1" dirty="0"/>
              <a:t> free</a:t>
            </a:r>
          </a:p>
          <a:p>
            <a:pPr marL="457200" indent="0">
              <a:buClr>
                <a:schemeClr val="bg1"/>
              </a:buClr>
              <a:defRPr/>
            </a:pPr>
            <a:r>
              <a:rPr lang="es-ES" sz="2800" b="1" dirty="0"/>
              <a:t>at www.piarc.org</a:t>
            </a:r>
          </a:p>
          <a:p>
            <a:pPr marL="457200" indent="0">
              <a:buClr>
                <a:schemeClr val="bg1"/>
              </a:buClr>
              <a:defRPr/>
            </a:pPr>
            <a:endParaRPr lang="en-GB" sz="1400" dirty="0"/>
          </a:p>
          <a:p>
            <a:endParaRPr lang="en-GB" dirty="0"/>
          </a:p>
        </p:txBody>
      </p:sp>
      <p:pic>
        <p:nvPicPr>
          <p:cNvPr id="8" name="Image 7">
            <a:extLst>
              <a:ext uri="{FF2B5EF4-FFF2-40B4-BE49-F238E27FC236}">
                <a16:creationId xmlns:a16="http://schemas.microsoft.com/office/drawing/2014/main" xmlns="" id="{7AF9577D-9142-4ABE-A2E4-9EF24DB906B7}"/>
              </a:ext>
            </a:extLst>
          </p:cNvPr>
          <p:cNvPicPr>
            <a:picLocks noChangeAspect="1"/>
          </p:cNvPicPr>
          <p:nvPr/>
        </p:nvPicPr>
        <p:blipFill rotWithShape="1">
          <a:blip r:embed="rId3"/>
          <a:srcRect l="24220" t="3667" r="24174" b="15719"/>
          <a:stretch/>
        </p:blipFill>
        <p:spPr>
          <a:xfrm>
            <a:off x="5143730" y="2434315"/>
            <a:ext cx="3680334" cy="3233886"/>
          </a:xfrm>
          <a:prstGeom prst="rect">
            <a:avLst/>
          </a:prstGeom>
        </p:spPr>
      </p:pic>
      <p:pic>
        <p:nvPicPr>
          <p:cNvPr id="9" name="Image 8">
            <a:extLst>
              <a:ext uri="{FF2B5EF4-FFF2-40B4-BE49-F238E27FC236}">
                <a16:creationId xmlns:a16="http://schemas.microsoft.com/office/drawing/2014/main" xmlns="" id="{3F596255-F0E2-42F6-8335-020020AE78E4}"/>
              </a:ext>
            </a:extLst>
          </p:cNvPr>
          <p:cNvPicPr>
            <a:picLocks noChangeAspect="1"/>
          </p:cNvPicPr>
          <p:nvPr/>
        </p:nvPicPr>
        <p:blipFill rotWithShape="1">
          <a:blip r:embed="rId4"/>
          <a:srcRect l="31720" t="6850" r="32706" b="3975"/>
          <a:stretch/>
        </p:blipFill>
        <p:spPr>
          <a:xfrm>
            <a:off x="9158971" y="2365321"/>
            <a:ext cx="3021477" cy="4260460"/>
          </a:xfrm>
          <a:prstGeom prst="rect">
            <a:avLst/>
          </a:prstGeom>
        </p:spPr>
      </p:pic>
      <p:sp>
        <p:nvSpPr>
          <p:cNvPr id="10" name="Ellipse 9">
            <a:extLst>
              <a:ext uri="{FF2B5EF4-FFF2-40B4-BE49-F238E27FC236}">
                <a16:creationId xmlns:a16="http://schemas.microsoft.com/office/drawing/2014/main" xmlns="" id="{E817B8F4-4AF6-4C61-9EB2-FB27F020B504}"/>
              </a:ext>
            </a:extLst>
          </p:cNvPr>
          <p:cNvSpPr/>
          <p:nvPr/>
        </p:nvSpPr>
        <p:spPr>
          <a:xfrm>
            <a:off x="6898283" y="4573014"/>
            <a:ext cx="1081126" cy="28379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necteur droit avec flèche 10">
            <a:extLst>
              <a:ext uri="{FF2B5EF4-FFF2-40B4-BE49-F238E27FC236}">
                <a16:creationId xmlns:a16="http://schemas.microsoft.com/office/drawing/2014/main" xmlns="" id="{97956A6E-EEA2-4D8C-BD43-14A2A557B0B5}"/>
              </a:ext>
            </a:extLst>
          </p:cNvPr>
          <p:cNvCxnSpPr>
            <a:cxnSpLocks/>
          </p:cNvCxnSpPr>
          <p:nvPr/>
        </p:nvCxnSpPr>
        <p:spPr>
          <a:xfrm>
            <a:off x="8136834" y="4714912"/>
            <a:ext cx="969129" cy="536271"/>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xmlns="" id="{976306F3-EEE9-4216-A61A-95E5E37700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13" y="3401779"/>
            <a:ext cx="325148" cy="325148"/>
          </a:xfrm>
          <a:prstGeom prst="rect">
            <a:avLst/>
          </a:prstGeom>
        </p:spPr>
      </p:pic>
      <p:pic>
        <p:nvPicPr>
          <p:cNvPr id="14" name="Image 13">
            <a:extLst>
              <a:ext uri="{FF2B5EF4-FFF2-40B4-BE49-F238E27FC236}">
                <a16:creationId xmlns:a16="http://schemas.microsoft.com/office/drawing/2014/main" xmlns="" id="{4213C81E-6CA4-47E9-9E8C-8059EE3B2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11" y="4963157"/>
            <a:ext cx="325148" cy="325148"/>
          </a:xfrm>
          <a:prstGeom prst="rect">
            <a:avLst/>
          </a:prstGeom>
        </p:spPr>
      </p:pic>
    </p:spTree>
    <p:extLst>
      <p:ext uri="{BB962C8B-B14F-4D97-AF65-F5344CB8AC3E}">
        <p14:creationId xmlns:p14="http://schemas.microsoft.com/office/powerpoint/2010/main" val="66171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 y="3003259"/>
            <a:ext cx="12192000" cy="27746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marR="0" lvl="0" indent="0" algn="ctr" defTabSz="914400" rtl="0" eaLnBrk="1" fontAlgn="base" latinLnBrk="0" hangingPunct="1">
              <a:lnSpc>
                <a:spcPct val="100000"/>
              </a:lnSpc>
              <a:spcBef>
                <a:spcPct val="20000"/>
              </a:spcBef>
              <a:spcAft>
                <a:spcPct val="0"/>
              </a:spcAft>
              <a:buClrTx/>
              <a:buSzPct val="100000"/>
              <a:tabLst/>
              <a:defRPr/>
            </a:pPr>
            <a:r>
              <a:rPr lang="en-GB" sz="2400" kern="0" dirty="0">
                <a:latin typeface="Arial"/>
              </a:rPr>
              <a:t>PIARC Special Project – ERS: a solution for the future?</a:t>
            </a:r>
          </a:p>
          <a:p>
            <a:pPr marL="0" marR="0" lvl="0" indent="0" algn="ctr" defTabSz="914400" rtl="0" eaLnBrk="1" fontAlgn="base" latinLnBrk="0" hangingPunct="1">
              <a:lnSpc>
                <a:spcPct val="100000"/>
              </a:lnSpc>
              <a:spcBef>
                <a:spcPct val="20000"/>
              </a:spcBef>
              <a:spcAft>
                <a:spcPct val="0"/>
              </a:spcAft>
              <a:buClrTx/>
              <a:buSzPct val="100000"/>
              <a:tabLst/>
              <a:defRPr/>
            </a:pPr>
            <a:endParaRPr lang="en-GB" sz="2400" kern="0" dirty="0">
              <a:latin typeface="Arial"/>
            </a:endParaRPr>
          </a:p>
          <a:p>
            <a:pPr marL="0" marR="0" lvl="0" indent="0" algn="ctr" defTabSz="914400" rtl="0" eaLnBrk="1" fontAlgn="base" latinLnBrk="0" hangingPunct="1">
              <a:lnSpc>
                <a:spcPct val="100000"/>
              </a:lnSpc>
              <a:spcBef>
                <a:spcPct val="20000"/>
              </a:spcBef>
              <a:spcAft>
                <a:spcPct val="0"/>
              </a:spcAft>
              <a:buClrTx/>
              <a:buSzPct val="100000"/>
              <a:tabLst/>
              <a:defRPr/>
            </a:pPr>
            <a:r>
              <a:rPr lang="en-GB" sz="2400" kern="0" dirty="0">
                <a:solidFill>
                  <a:srgbClr val="FF6600"/>
                </a:solidFill>
                <a:latin typeface="Arial"/>
              </a:rPr>
              <a:t>Miguel Caso Florez</a:t>
            </a:r>
            <a:endParaRPr kumimoji="0" lang="en-GB" sz="2400" b="0" i="0" u="none" strike="noStrike" kern="0" cap="none" spc="0" normalizeH="0" baseline="0" noProof="0" dirty="0">
              <a:ln>
                <a:noFill/>
              </a:ln>
              <a:solidFill>
                <a:srgbClr val="FF6600"/>
              </a:solidFill>
              <a:effectLst/>
              <a:uLnTx/>
              <a:uFillTx/>
              <a:latin typeface="Arial"/>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endParaRPr lang="en-US" altLang="en-US" sz="260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7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298843" y="1524001"/>
            <a:ext cx="8368079" cy="48498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marR="0" lvl="0" indent="0" algn="l" defTabSz="914400" rtl="0" eaLnBrk="1" fontAlgn="base" latinLnBrk="0" hangingPunct="1">
              <a:lnSpc>
                <a:spcPct val="100000"/>
              </a:lnSpc>
              <a:spcBef>
                <a:spcPct val="20000"/>
              </a:spcBef>
              <a:spcAft>
                <a:spcPts val="1800"/>
              </a:spcAft>
              <a:buClrTx/>
              <a:buSzPct val="100000"/>
              <a:buFont typeface="Monotype Sorts" pitchFamily="1" charset="2"/>
              <a:buNone/>
              <a:tabLst/>
              <a:defRPr/>
            </a:pPr>
            <a:r>
              <a:rPr kumimoji="0" lang="en-GB" sz="2000" b="1" i="0" u="none" strike="noStrike" kern="0" cap="none" spc="0" normalizeH="0" baseline="0" noProof="0" dirty="0">
                <a:ln>
                  <a:noFill/>
                </a:ln>
                <a:solidFill>
                  <a:srgbClr val="154576"/>
                </a:solidFill>
                <a:effectLst/>
                <a:uLnTx/>
                <a:uFillTx/>
                <a:latin typeface="Arial"/>
                <a:ea typeface="ＭＳ Ｐゴシック" pitchFamily="-104" charset="-128"/>
              </a:rPr>
              <a:t>PIARC Special Project mechanism aims to respond to emerging issues</a:t>
            </a:r>
            <a:r>
              <a:rPr kumimoji="0" lang="en-GB" sz="2000" b="0" i="0" u="none" strike="noStrike" kern="0" cap="none" spc="0" normalizeH="0" baseline="0" noProof="0" dirty="0">
                <a:ln>
                  <a:noFill/>
                </a:ln>
                <a:solidFill>
                  <a:srgbClr val="154576"/>
                </a:solidFill>
                <a:effectLst/>
                <a:uLnTx/>
                <a:uFillTx/>
                <a:latin typeface="Arial"/>
                <a:ea typeface="ＭＳ Ｐゴシック" pitchFamily="-104" charset="-128"/>
              </a:rPr>
              <a:t> in the road sector within a limited time frame (</a:t>
            </a:r>
            <a:r>
              <a:rPr lang="en-GB" sz="2000" kern="0" dirty="0">
                <a:latin typeface="Arial"/>
              </a:rPr>
              <a:t>12 months).</a:t>
            </a:r>
          </a:p>
          <a:p>
            <a:pPr marL="0" marR="0" lvl="0" indent="0" algn="l" defTabSz="914400" rtl="0" eaLnBrk="1" fontAlgn="base" latinLnBrk="0" hangingPunct="1">
              <a:lnSpc>
                <a:spcPct val="100000"/>
              </a:lnSpc>
              <a:spcBef>
                <a:spcPct val="20000"/>
              </a:spcBef>
              <a:spcAft>
                <a:spcPts val="1800"/>
              </a:spcAft>
              <a:buClrTx/>
              <a:buSzPct val="100000"/>
              <a:buFont typeface="Monotype Sorts" pitchFamily="1" charset="2"/>
              <a:buNone/>
              <a:tabLst/>
              <a:defRPr/>
            </a:pPr>
            <a:r>
              <a:rPr lang="en-GB" sz="2000" kern="0" dirty="0">
                <a:latin typeface="Arial"/>
              </a:rPr>
              <a:t>Special Project on ERS was proposed by Sweden and it was actively supported by Portugal and United Kingdom. </a:t>
            </a:r>
            <a:endParaRPr kumimoji="0" lang="en-GB" sz="2000" b="0" i="0" u="none" strike="noStrike" kern="0" cap="none" spc="0" normalizeH="0" baseline="0" noProof="0" dirty="0">
              <a:ln>
                <a:noFill/>
              </a:ln>
              <a:solidFill>
                <a:srgbClr val="154576"/>
              </a:solidFill>
              <a:effectLst/>
              <a:uLnTx/>
              <a:uFillTx/>
              <a:latin typeface="Arial"/>
              <a:ea typeface="ＭＳ Ｐゴシック" pitchFamily="-104" charset="-128"/>
            </a:endParaRPr>
          </a:p>
          <a:p>
            <a:pPr marL="0" marR="0" lvl="0" indent="0" algn="l" defTabSz="914400" rtl="0" eaLnBrk="1" fontAlgn="base" latinLnBrk="0" hangingPunct="1">
              <a:lnSpc>
                <a:spcPct val="100000"/>
              </a:lnSpc>
              <a:spcBef>
                <a:spcPct val="20000"/>
              </a:spcBef>
              <a:spcAft>
                <a:spcPts val="1800"/>
              </a:spcAft>
              <a:buClrTx/>
              <a:buSzPct val="100000"/>
              <a:buFont typeface="Monotype Sorts" pitchFamily="1" charset="2"/>
              <a:buNone/>
              <a:tabLst/>
              <a:defRPr/>
            </a:pPr>
            <a:r>
              <a:rPr lang="en-GB" sz="2000" kern="0" dirty="0">
                <a:latin typeface="Arial"/>
              </a:rPr>
              <a:t>The f</a:t>
            </a:r>
            <a:r>
              <a:rPr kumimoji="0" lang="en-GB" sz="2000" b="0" i="0" u="none" strike="noStrike" kern="0" cap="none" spc="0" normalizeH="0" baseline="0" noProof="0" dirty="0" err="1">
                <a:ln>
                  <a:noFill/>
                </a:ln>
                <a:solidFill>
                  <a:srgbClr val="154576"/>
                </a:solidFill>
                <a:effectLst/>
                <a:uLnTx/>
                <a:uFillTx/>
                <a:latin typeface="Arial"/>
                <a:ea typeface="ＭＳ Ｐゴシック" pitchFamily="-104" charset="-128"/>
              </a:rPr>
              <a:t>ollowing</a:t>
            </a:r>
            <a:r>
              <a:rPr kumimoji="0" lang="en-GB" sz="2000" b="0" i="0" u="none" strike="noStrike" kern="0" cap="none" spc="0" normalizeH="0" baseline="0" noProof="0" dirty="0">
                <a:ln>
                  <a:noFill/>
                </a:ln>
                <a:solidFill>
                  <a:srgbClr val="154576"/>
                </a:solidFill>
                <a:effectLst/>
                <a:uLnTx/>
                <a:uFillTx/>
                <a:latin typeface="Arial"/>
                <a:ea typeface="ＭＳ Ｐゴシック" pitchFamily="-104" charset="-128"/>
              </a:rPr>
              <a:t> PIARC </a:t>
            </a:r>
            <a:r>
              <a:rPr lang="en-GB" sz="2000" kern="0" dirty="0">
                <a:latin typeface="Arial"/>
              </a:rPr>
              <a:t>Technical Committees were involved:</a:t>
            </a:r>
            <a:endParaRPr kumimoji="0" lang="en-GB" sz="2000" b="0" i="0" u="none" strike="noStrike" kern="0" cap="none" spc="0" normalizeH="0" baseline="0" noProof="0" dirty="0">
              <a:ln>
                <a:noFill/>
              </a:ln>
              <a:solidFill>
                <a:srgbClr val="154576"/>
              </a:solidFill>
              <a:effectLst/>
              <a:uLnTx/>
              <a:uFillTx/>
              <a:latin typeface="Arial"/>
              <a:ea typeface="ＭＳ Ｐゴシック" pitchFamily="-104" charset="-128"/>
            </a:endParaRPr>
          </a:p>
          <a:p>
            <a:pPr marL="342900" marR="0" lvl="0" indent="-342900" algn="l" defTabSz="914400" rtl="0" eaLnBrk="1" fontAlgn="base" latinLnBrk="0" hangingPunct="1">
              <a:lnSpc>
                <a:spcPct val="100000"/>
              </a:lnSpc>
              <a:spcBef>
                <a:spcPct val="20000"/>
              </a:spcBef>
              <a:spcAft>
                <a:spcPts val="1800"/>
              </a:spcAft>
              <a:buClrTx/>
              <a:buSzPct val="100000"/>
              <a:buFont typeface="Arial" panose="020B0604020202020204" pitchFamily="34" charset="0"/>
              <a:buChar char="•"/>
              <a:tabLst/>
              <a:defRPr/>
            </a:pPr>
            <a:r>
              <a:rPr lang="en-GB" sz="2000" kern="0" dirty="0">
                <a:latin typeface="Arial"/>
              </a:rPr>
              <a:t>TC D.1 </a:t>
            </a:r>
            <a:r>
              <a:rPr lang="en-GB" sz="2000" b="1" kern="0" dirty="0">
                <a:latin typeface="Arial"/>
              </a:rPr>
              <a:t>Road asset management</a:t>
            </a:r>
            <a:r>
              <a:rPr lang="en-GB" sz="2000" kern="0" dirty="0">
                <a:latin typeface="Arial"/>
              </a:rPr>
              <a:t>.</a:t>
            </a:r>
          </a:p>
          <a:p>
            <a:pPr marL="342900" marR="0" lvl="0" indent="-342900" algn="l" defTabSz="914400" rtl="0" eaLnBrk="1" fontAlgn="base" latinLnBrk="0" hangingPunct="1">
              <a:lnSpc>
                <a:spcPct val="100000"/>
              </a:lnSpc>
              <a:spcBef>
                <a:spcPct val="20000"/>
              </a:spcBef>
              <a:spcAft>
                <a:spcPts val="1800"/>
              </a:spcAft>
              <a:buClrTx/>
              <a:buSzPct val="100000"/>
              <a:buFont typeface="Arial" panose="020B0604020202020204" pitchFamily="34" charset="0"/>
              <a:buChar char="•"/>
              <a:tabLst/>
              <a:defRPr/>
            </a:pPr>
            <a:r>
              <a:rPr lang="en-GB" sz="2000" kern="0" dirty="0">
                <a:latin typeface="Arial"/>
              </a:rPr>
              <a:t>TC B.4 </a:t>
            </a:r>
            <a:r>
              <a:rPr lang="en-GB" sz="2000" b="1" kern="0" dirty="0">
                <a:latin typeface="Arial"/>
              </a:rPr>
              <a:t>Freight transport</a:t>
            </a:r>
            <a:r>
              <a:rPr lang="en-GB" sz="2000" kern="0" dirty="0">
                <a:latin typeface="Arial"/>
              </a:rPr>
              <a:t>.</a:t>
            </a:r>
          </a:p>
          <a:p>
            <a:pPr marL="342900" lvl="0" indent="-342900">
              <a:spcAft>
                <a:spcPts val="1800"/>
              </a:spcAft>
              <a:buClrTx/>
              <a:buSzPct val="100000"/>
              <a:buFont typeface="Arial" panose="020B0604020202020204" pitchFamily="34" charset="0"/>
              <a:buChar char="•"/>
              <a:defRPr/>
            </a:pPr>
            <a:r>
              <a:rPr lang="en-GB" sz="2000" kern="0" dirty="0">
                <a:latin typeface="Arial"/>
              </a:rPr>
              <a:t>TC E.2 </a:t>
            </a:r>
            <a:r>
              <a:rPr lang="en-GB" sz="2000" b="1" kern="0" dirty="0">
                <a:latin typeface="Arial"/>
              </a:rPr>
              <a:t>Environment Considerations in Road Projects and Operations</a:t>
            </a:r>
            <a:r>
              <a:rPr lang="en-GB" sz="2000" kern="0" dirty="0">
                <a:latin typeface="Arial"/>
              </a:rPr>
              <a:t>.</a:t>
            </a:r>
          </a:p>
          <a:p>
            <a:pPr marL="0" marR="0" lvl="0" indent="0" algn="l" defTabSz="914400" rtl="0" eaLnBrk="1" fontAlgn="base" latinLnBrk="0" hangingPunct="1">
              <a:lnSpc>
                <a:spcPct val="100000"/>
              </a:lnSpc>
              <a:spcBef>
                <a:spcPct val="20000"/>
              </a:spcBef>
              <a:spcAft>
                <a:spcPts val="1800"/>
              </a:spcAft>
              <a:buClrTx/>
              <a:buSzPct val="100000"/>
              <a:buFont typeface="Monotype Sorts" pitchFamily="1" charset="2"/>
              <a:buNone/>
              <a:tabLst/>
              <a:defRPr/>
            </a:pPr>
            <a:r>
              <a:rPr kumimoji="0" lang="en-GB" sz="2000" b="0" i="0" u="none" strike="noStrike" kern="0" cap="none" spc="0" normalizeH="0" baseline="0" noProof="0" dirty="0">
                <a:ln>
                  <a:noFill/>
                </a:ln>
                <a:solidFill>
                  <a:srgbClr val="154576"/>
                </a:solidFill>
                <a:effectLst/>
                <a:uLnTx/>
                <a:uFillTx/>
                <a:latin typeface="Arial"/>
                <a:ea typeface="ＭＳ Ｐゴシック" pitchFamily="-104" charset="-128"/>
              </a:rPr>
              <a:t>Selected external consultant: </a:t>
            </a:r>
            <a:r>
              <a:rPr kumimoji="0" lang="en-GB" sz="2000" b="1" i="0" u="none" strike="noStrike" kern="0" cap="none" spc="0" normalizeH="0" baseline="0" noProof="0" dirty="0">
                <a:ln>
                  <a:noFill/>
                </a:ln>
                <a:solidFill>
                  <a:srgbClr val="154576"/>
                </a:solidFill>
                <a:effectLst/>
                <a:uLnTx/>
                <a:uFillTx/>
                <a:latin typeface="Arial"/>
                <a:ea typeface="ＭＳ Ｐゴシック" pitchFamily="-104" charset="-128"/>
              </a:rPr>
              <a:t>Transport Research Laboratory (TRL)</a:t>
            </a:r>
            <a:r>
              <a:rPr lang="en-GB" sz="2000" b="1" kern="0" dirty="0">
                <a:latin typeface="Arial"/>
              </a:rPr>
              <a:t>.</a:t>
            </a:r>
          </a:p>
          <a:p>
            <a:pPr marL="0" marR="0" lvl="0" indent="0" algn="l" defTabSz="914400" rtl="0" eaLnBrk="1" fontAlgn="base" latinLnBrk="0" hangingPunct="1">
              <a:lnSpc>
                <a:spcPct val="100000"/>
              </a:lnSpc>
              <a:spcBef>
                <a:spcPct val="20000"/>
              </a:spcBef>
              <a:spcAft>
                <a:spcPct val="0"/>
              </a:spcAft>
              <a:buClrTx/>
              <a:buSzPct val="100000"/>
              <a:buFont typeface="Monotype Sorts" pitchFamily="1" charset="2"/>
              <a:buNone/>
              <a:tabLst/>
              <a:defRPr/>
            </a:pPr>
            <a:endParaRPr lang="es-ES" sz="2400" kern="0" dirty="0">
              <a:latin typeface="Arial"/>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PIARC Special Project</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xmlns="" id="{BCB56525-4BEF-427E-80DC-9500E23F5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922" y="2773757"/>
            <a:ext cx="1300593" cy="1300593"/>
          </a:xfrm>
          <a:prstGeom prst="rect">
            <a:avLst/>
          </a:prstGeom>
        </p:spPr>
      </p:pic>
      <p:pic>
        <p:nvPicPr>
          <p:cNvPr id="10" name="Image 9">
            <a:extLst>
              <a:ext uri="{FF2B5EF4-FFF2-40B4-BE49-F238E27FC236}">
                <a16:creationId xmlns:a16="http://schemas.microsoft.com/office/drawing/2014/main" xmlns="" id="{AAB3AE20-E7B0-4245-ADB3-D2D9B7FE4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1778" y="1318784"/>
            <a:ext cx="1300593" cy="1300593"/>
          </a:xfrm>
          <a:prstGeom prst="rect">
            <a:avLst/>
          </a:prstGeom>
        </p:spPr>
      </p:pic>
      <p:pic>
        <p:nvPicPr>
          <p:cNvPr id="12" name="Image 11">
            <a:extLst>
              <a:ext uri="{FF2B5EF4-FFF2-40B4-BE49-F238E27FC236}">
                <a16:creationId xmlns:a16="http://schemas.microsoft.com/office/drawing/2014/main" xmlns="" id="{6169AEBD-D9DF-4971-9BB5-CC93F50E9F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2564" y="3588327"/>
            <a:ext cx="1300593" cy="1300593"/>
          </a:xfrm>
          <a:prstGeom prst="rect">
            <a:avLst/>
          </a:prstGeom>
        </p:spPr>
      </p:pic>
      <p:pic>
        <p:nvPicPr>
          <p:cNvPr id="16" name="Image 15">
            <a:extLst>
              <a:ext uri="{FF2B5EF4-FFF2-40B4-BE49-F238E27FC236}">
                <a16:creationId xmlns:a16="http://schemas.microsoft.com/office/drawing/2014/main" xmlns="" id="{29CDE81F-922D-4DA7-B61A-BA078907C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1998" y="4888919"/>
            <a:ext cx="1300593" cy="1300593"/>
          </a:xfrm>
          <a:prstGeom prst="rect">
            <a:avLst/>
          </a:prstGeom>
        </p:spPr>
      </p:pic>
    </p:spTree>
    <p:extLst>
      <p:ext uri="{BB962C8B-B14F-4D97-AF65-F5344CB8AC3E}">
        <p14:creationId xmlns:p14="http://schemas.microsoft.com/office/powerpoint/2010/main" val="402964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26564" y="1275127"/>
            <a:ext cx="7413922" cy="53313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indent="0">
              <a:spcAft>
                <a:spcPts val="1200"/>
              </a:spcAft>
              <a:buClrTx/>
              <a:buSzPct val="100000"/>
              <a:defRPr/>
            </a:pPr>
            <a:r>
              <a:rPr lang="en-GB" sz="2000" kern="0" dirty="0">
                <a:latin typeface="Arial"/>
              </a:rPr>
              <a:t>The report offers a </a:t>
            </a:r>
            <a:r>
              <a:rPr lang="en-GB" sz="2000" b="1" kern="0" dirty="0">
                <a:latin typeface="Arial"/>
              </a:rPr>
              <a:t>global perspective </a:t>
            </a:r>
            <a:r>
              <a:rPr lang="en-GB" sz="2000" kern="0" dirty="0">
                <a:latin typeface="Arial"/>
              </a:rPr>
              <a:t>on ERS both geographically and across road sector including perspective of NRAs, researchers, ERS developers, freight industry, vehicles manufacturers, energy providers…</a:t>
            </a:r>
          </a:p>
          <a:p>
            <a:pPr marL="0" indent="0">
              <a:spcAft>
                <a:spcPts val="1200"/>
              </a:spcAft>
              <a:buClrTx/>
              <a:buSzPct val="100000"/>
              <a:defRPr/>
            </a:pPr>
            <a:r>
              <a:rPr lang="en-GB" sz="2000" kern="0" dirty="0">
                <a:latin typeface="Arial"/>
              </a:rPr>
              <a:t>The study had three interlinked phases:</a:t>
            </a:r>
          </a:p>
          <a:p>
            <a:pPr marL="342900" indent="-342900">
              <a:spcAft>
                <a:spcPts val="1200"/>
              </a:spcAft>
              <a:buClrTx/>
              <a:buSzPct val="100000"/>
              <a:buFont typeface="Arial" panose="020B0604020202020204" pitchFamily="34" charset="0"/>
              <a:buChar char="•"/>
              <a:defRPr/>
            </a:pPr>
            <a:r>
              <a:rPr lang="en-GB" sz="2000" b="1" kern="0" dirty="0">
                <a:latin typeface="Arial"/>
              </a:rPr>
              <a:t>State-of-the-art</a:t>
            </a:r>
            <a:r>
              <a:rPr lang="en-GB" sz="2000" kern="0" dirty="0">
                <a:latin typeface="Arial"/>
              </a:rPr>
              <a:t> review and stakeholder engagement, </a:t>
            </a:r>
          </a:p>
          <a:p>
            <a:pPr marL="342900" indent="-342900">
              <a:spcAft>
                <a:spcPts val="1200"/>
              </a:spcAft>
              <a:buClrTx/>
              <a:buSzPct val="100000"/>
              <a:buFont typeface="Arial" panose="020B0604020202020204" pitchFamily="34" charset="0"/>
              <a:buChar char="•"/>
              <a:defRPr/>
            </a:pPr>
            <a:r>
              <a:rPr lang="en-GB" sz="2000" kern="0" dirty="0">
                <a:latin typeface="Arial"/>
              </a:rPr>
              <a:t>Technological and implementation </a:t>
            </a:r>
            <a:r>
              <a:rPr lang="en-GB" sz="2000" b="1" kern="0" dirty="0">
                <a:latin typeface="Arial"/>
              </a:rPr>
              <a:t>feasibility assessment</a:t>
            </a:r>
            <a:r>
              <a:rPr lang="en-GB" sz="2000" kern="0" dirty="0">
                <a:latin typeface="Arial"/>
              </a:rPr>
              <a:t>, </a:t>
            </a:r>
          </a:p>
          <a:p>
            <a:pPr marL="342900" indent="-342900">
              <a:spcAft>
                <a:spcPts val="1200"/>
              </a:spcAft>
              <a:buClrTx/>
              <a:buSzPct val="100000"/>
              <a:buFont typeface="Arial" panose="020B0604020202020204" pitchFamily="34" charset="0"/>
              <a:buChar char="•"/>
              <a:defRPr/>
            </a:pPr>
            <a:r>
              <a:rPr lang="en-GB" sz="2000" kern="0" dirty="0">
                <a:latin typeface="Arial"/>
              </a:rPr>
              <a:t>Exploration of the </a:t>
            </a:r>
            <a:r>
              <a:rPr lang="en-GB" sz="2000" b="1" kern="0" dirty="0">
                <a:latin typeface="Arial"/>
              </a:rPr>
              <a:t>business model </a:t>
            </a:r>
            <a:r>
              <a:rPr lang="en-GB" sz="2000" kern="0" dirty="0">
                <a:latin typeface="Arial"/>
              </a:rPr>
              <a:t>for ERS uptake. </a:t>
            </a:r>
          </a:p>
          <a:p>
            <a:pPr marL="0" indent="0">
              <a:spcAft>
                <a:spcPts val="1200"/>
              </a:spcAft>
              <a:buClrTx/>
              <a:buSzPct val="100000"/>
              <a:defRPr/>
            </a:pPr>
            <a:r>
              <a:rPr lang="en-GB" sz="2000" b="1" kern="0" dirty="0">
                <a:latin typeface="Arial"/>
              </a:rPr>
              <a:t>Conclusions and recommendations</a:t>
            </a:r>
            <a:r>
              <a:rPr lang="en-GB" sz="2000" kern="0" dirty="0">
                <a:latin typeface="Arial"/>
              </a:rPr>
              <a:t>.</a:t>
            </a:r>
          </a:p>
          <a:p>
            <a:pPr marL="0" indent="0">
              <a:spcAft>
                <a:spcPts val="1200"/>
              </a:spcAft>
              <a:buClrTx/>
              <a:buSzPct val="100000"/>
              <a:defRPr/>
            </a:pPr>
            <a:r>
              <a:rPr lang="en-GB" sz="2000" kern="0" dirty="0">
                <a:latin typeface="Arial"/>
              </a:rPr>
              <a:t>The study includes the perspective of </a:t>
            </a:r>
            <a:r>
              <a:rPr lang="en-GB" sz="2000" b="1" kern="0" dirty="0">
                <a:latin typeface="Arial"/>
              </a:rPr>
              <a:t>HIC and LMIC</a:t>
            </a:r>
            <a:r>
              <a:rPr lang="en-GB" sz="2000" kern="0" dirty="0">
                <a:latin typeface="Arial"/>
              </a:rPr>
              <a:t>, and a review of stationary charging and other alternatives to fossil fuel propulsion technologies.</a:t>
            </a:r>
          </a:p>
          <a:p>
            <a:pPr marL="0" marR="0" lvl="0" indent="0" algn="l" defTabSz="914400" rtl="0" eaLnBrk="1" fontAlgn="base" latinLnBrk="0" hangingPunct="1">
              <a:lnSpc>
                <a:spcPct val="100000"/>
              </a:lnSpc>
              <a:spcBef>
                <a:spcPct val="20000"/>
              </a:spcBef>
              <a:spcAft>
                <a:spcPct val="0"/>
              </a:spcAft>
              <a:buClrTx/>
              <a:buSzPct val="100000"/>
              <a:buFont typeface="Monotype Sorts" pitchFamily="1" charset="2"/>
              <a:buNone/>
              <a:tabLst/>
              <a:defRPr/>
            </a:pPr>
            <a:endParaRPr lang="es-ES" sz="2400" kern="0" dirty="0">
              <a:latin typeface="Arial"/>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PIARC Special Project</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10">
            <a:extLst>
              <a:ext uri="{FF2B5EF4-FFF2-40B4-BE49-F238E27FC236}">
                <a16:creationId xmlns:a16="http://schemas.microsoft.com/office/drawing/2014/main" xmlns="" id="{77D423E7-8ECF-48C3-B176-62545C281B2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75443" y="1234846"/>
            <a:ext cx="4916557" cy="4388307"/>
          </a:xfrm>
          <a:prstGeom prst="rect">
            <a:avLst/>
          </a:prstGeom>
          <a:noFill/>
        </p:spPr>
      </p:pic>
    </p:spTree>
    <p:extLst>
      <p:ext uri="{BB962C8B-B14F-4D97-AF65-F5344CB8AC3E}">
        <p14:creationId xmlns:p14="http://schemas.microsoft.com/office/powerpoint/2010/main" val="301289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302005" y="1417739"/>
            <a:ext cx="11889996" cy="51887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1500" b="1" dirty="0">
                <a:latin typeface="Arial" panose="020B0604020202020204" pitchFamily="34" charset="0"/>
                <a:cs typeface="Arial" panose="020B0604020202020204" pitchFamily="34" charset="0"/>
              </a:rPr>
              <a:t>Section 1</a:t>
            </a:r>
            <a:r>
              <a:rPr lang="en-GB" sz="1500" dirty="0">
                <a:latin typeface="Arial" panose="020B0604020202020204" pitchFamily="34" charset="0"/>
                <a:cs typeface="Arial" panose="020B0604020202020204" pitchFamily="34" charset="0"/>
              </a:rPr>
              <a:t> provides an introduction and background to the project, outlines the project objectives, and sets out the scope of the report.</a:t>
            </a:r>
          </a:p>
          <a:p>
            <a:r>
              <a:rPr lang="en-GB" sz="1500" b="1" dirty="0">
                <a:latin typeface="Arial" panose="020B0604020202020204" pitchFamily="34" charset="0"/>
                <a:cs typeface="Arial" panose="020B0604020202020204" pitchFamily="34" charset="0"/>
              </a:rPr>
              <a:t>Section 2</a:t>
            </a:r>
            <a:r>
              <a:rPr lang="en-GB" sz="1500" dirty="0">
                <a:latin typeface="Arial" panose="020B0604020202020204" pitchFamily="34" charset="0"/>
                <a:cs typeface="Arial" panose="020B0604020202020204" pitchFamily="34" charset="0"/>
              </a:rPr>
              <a:t> describes the methodology and approach employed and the activities undertaken by the project team. </a:t>
            </a:r>
          </a:p>
          <a:p>
            <a:r>
              <a:rPr lang="en-GB" sz="1500" b="1" dirty="0">
                <a:latin typeface="Arial" panose="020B0604020202020204" pitchFamily="34" charset="0"/>
                <a:cs typeface="Arial" panose="020B0604020202020204" pitchFamily="34" charset="0"/>
              </a:rPr>
              <a:t>Section 3</a:t>
            </a:r>
            <a:r>
              <a:rPr lang="en-GB" sz="1500" dirty="0">
                <a:latin typeface="Arial" panose="020B0604020202020204" pitchFamily="34" charset="0"/>
                <a:cs typeface="Arial" panose="020B0604020202020204" pitchFamily="34" charset="0"/>
              </a:rPr>
              <a:t> presents the findings from Task 1. This includes a description of the various types of ERS concepts, and the results from the literature search, stakeholder survey and interviews, and the LMIC workshop. </a:t>
            </a:r>
          </a:p>
          <a:p>
            <a:r>
              <a:rPr lang="en-GB" sz="1500" b="1" dirty="0">
                <a:latin typeface="Arial" panose="020B0604020202020204" pitchFamily="34" charset="0"/>
                <a:cs typeface="Arial" panose="020B0604020202020204" pitchFamily="34" charset="0"/>
              </a:rPr>
              <a:t>Section 4</a:t>
            </a:r>
            <a:r>
              <a:rPr lang="en-GB" sz="1500" dirty="0">
                <a:latin typeface="Arial" panose="020B0604020202020204" pitchFamily="34" charset="0"/>
                <a:cs typeface="Arial" panose="020B0604020202020204" pitchFamily="34" charset="0"/>
              </a:rPr>
              <a:t> presents the findings from Task 2 which is an evaluation of ERS technologies and their perceived advantages and disadvantages. </a:t>
            </a:r>
          </a:p>
          <a:p>
            <a:r>
              <a:rPr lang="en-GB" sz="1500" b="1" dirty="0">
                <a:latin typeface="Arial" panose="020B0604020202020204" pitchFamily="34" charset="0"/>
                <a:cs typeface="Arial" panose="020B0604020202020204" pitchFamily="34" charset="0"/>
              </a:rPr>
              <a:t>Section 5</a:t>
            </a:r>
            <a:r>
              <a:rPr lang="en-GB" sz="1500" dirty="0">
                <a:latin typeface="Arial" panose="020B0604020202020204" pitchFamily="34" charset="0"/>
                <a:cs typeface="Arial" panose="020B0604020202020204" pitchFamily="34" charset="0"/>
              </a:rPr>
              <a:t> presents the business model from a road owner’s perspective. This includes the results from a UK-focussed cost-benefit analysis and discussion on how it could vary for different countries and scenarios.</a:t>
            </a:r>
          </a:p>
          <a:p>
            <a:r>
              <a:rPr lang="en-GB" sz="1500" b="1" dirty="0">
                <a:latin typeface="Arial" panose="020B0604020202020204" pitchFamily="34" charset="0"/>
                <a:cs typeface="Arial" panose="020B0604020202020204" pitchFamily="34" charset="0"/>
              </a:rPr>
              <a:t>Section 6</a:t>
            </a:r>
            <a:r>
              <a:rPr lang="en-GB" sz="1500" dirty="0">
                <a:latin typeface="Arial" panose="020B0604020202020204" pitchFamily="34" charset="0"/>
                <a:cs typeface="Arial" panose="020B0604020202020204" pitchFamily="34" charset="0"/>
              </a:rPr>
              <a:t> presents the project conclusions based on the work undertaken on Tasks 1, 2 and 3.</a:t>
            </a:r>
          </a:p>
          <a:p>
            <a:r>
              <a:rPr lang="en-GB" sz="1500" b="1" dirty="0">
                <a:latin typeface="Arial" panose="020B0604020202020204" pitchFamily="34" charset="0"/>
                <a:cs typeface="Arial" panose="020B0604020202020204" pitchFamily="34" charset="0"/>
              </a:rPr>
              <a:t>Section 7 </a:t>
            </a:r>
            <a:r>
              <a:rPr lang="en-GB" sz="1500" dirty="0">
                <a:latin typeface="Arial" panose="020B0604020202020204" pitchFamily="34" charset="0"/>
                <a:cs typeface="Arial" panose="020B0604020202020204" pitchFamily="34" charset="0"/>
              </a:rPr>
              <a:t>presents recommendations for PIARC, road administrations and LMIC based on the conclusions found from this study.</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A</a:t>
            </a:r>
            <a:r>
              <a:rPr lang="en-GB" sz="1500" dirty="0">
                <a:latin typeface="Arial" panose="020B0604020202020204" pitchFamily="34" charset="0"/>
                <a:cs typeface="Arial" panose="020B0604020202020204" pitchFamily="34" charset="0"/>
              </a:rPr>
              <a:t> provides a copy of the survey questions and interview topics.</a:t>
            </a:r>
          </a:p>
          <a:p>
            <a:r>
              <a:rPr lang="en-GB" sz="1500" b="1" dirty="0">
                <a:latin typeface="Arial" panose="020B0604020202020204" pitchFamily="34" charset="0"/>
                <a:cs typeface="Arial" panose="020B0604020202020204" pitchFamily="34" charset="0"/>
              </a:rPr>
              <a:t>Appendix B</a:t>
            </a:r>
            <a:r>
              <a:rPr lang="en-GB" sz="1500" dirty="0">
                <a:latin typeface="Arial" panose="020B0604020202020204" pitchFamily="34" charset="0"/>
                <a:cs typeface="Arial" panose="020B0604020202020204" pitchFamily="34" charset="0"/>
              </a:rPr>
              <a:t> contains details of the case studies reviewed in this project.</a:t>
            </a:r>
          </a:p>
          <a:p>
            <a:r>
              <a:rPr lang="en-GB" sz="1500" b="1" dirty="0">
                <a:latin typeface="Arial" panose="020B0604020202020204" pitchFamily="34" charset="0"/>
                <a:cs typeface="Arial" panose="020B0604020202020204" pitchFamily="34" charset="0"/>
              </a:rPr>
              <a:t>Appendix C </a:t>
            </a:r>
            <a:r>
              <a:rPr lang="en-GB" sz="1500" dirty="0">
                <a:latin typeface="Arial" panose="020B0604020202020204" pitchFamily="34" charset="0"/>
                <a:cs typeface="Arial" panose="020B0604020202020204" pitchFamily="34" charset="0"/>
              </a:rPr>
              <a:t>compares the advantages and disadvantages of the different ERS technologies.</a:t>
            </a:r>
            <a:r>
              <a:rPr lang="en-GB" sz="1500" b="1" dirty="0">
                <a:latin typeface="Arial" panose="020B0604020202020204" pitchFamily="34" charset="0"/>
                <a:cs typeface="Arial" panose="020B0604020202020204" pitchFamily="34" charset="0"/>
              </a:rPr>
              <a:t> </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D </a:t>
            </a:r>
            <a:r>
              <a:rPr lang="en-GB" sz="1500" dirty="0">
                <a:latin typeface="Arial" panose="020B0604020202020204" pitchFamily="34" charset="0"/>
                <a:cs typeface="Arial" panose="020B0604020202020204" pitchFamily="34" charset="0"/>
              </a:rPr>
              <a:t>provides a risk assessment of each ERS concept.</a:t>
            </a:r>
          </a:p>
          <a:p>
            <a:r>
              <a:rPr lang="en-GB" sz="1500" b="1" dirty="0">
                <a:latin typeface="Arial" panose="020B0604020202020204" pitchFamily="34" charset="0"/>
                <a:cs typeface="Arial" panose="020B0604020202020204" pitchFamily="34" charset="0"/>
              </a:rPr>
              <a:t>Appendix E</a:t>
            </a:r>
            <a:r>
              <a:rPr lang="en-GB" sz="1500" dirty="0">
                <a:latin typeface="Arial" panose="020B0604020202020204" pitchFamily="34" charset="0"/>
                <a:cs typeface="Arial" panose="020B0604020202020204" pitchFamily="34" charset="0"/>
              </a:rPr>
              <a:t> summarises the findings from the LMIC workshop.</a:t>
            </a:r>
          </a:p>
          <a:p>
            <a:r>
              <a:rPr lang="en-GB" sz="1500" b="1" dirty="0">
                <a:latin typeface="Arial" panose="020B0604020202020204" pitchFamily="34" charset="0"/>
                <a:cs typeface="Arial" panose="020B0604020202020204" pitchFamily="34" charset="0"/>
              </a:rPr>
              <a:t>Appendix F </a:t>
            </a:r>
            <a:r>
              <a:rPr lang="en-GB" sz="1500" dirty="0">
                <a:latin typeface="Arial" panose="020B0604020202020204" pitchFamily="34" charset="0"/>
                <a:cs typeface="Arial" panose="020B0604020202020204" pitchFamily="34" charset="0"/>
              </a:rPr>
              <a:t>describes the cost-benefit analysis model used in Task 3.</a:t>
            </a:r>
          </a:p>
          <a:p>
            <a:r>
              <a:rPr lang="en-GB" sz="1500" b="1" dirty="0">
                <a:latin typeface="Arial" panose="020B0604020202020204" pitchFamily="34" charset="0"/>
                <a:cs typeface="Arial" panose="020B0604020202020204" pitchFamily="34" charset="0"/>
              </a:rPr>
              <a:t>Appendix G </a:t>
            </a:r>
            <a:r>
              <a:rPr lang="en-GB" sz="1500" dirty="0">
                <a:latin typeface="Arial" panose="020B0604020202020204" pitchFamily="34" charset="0"/>
                <a:cs typeface="Arial" panose="020B0604020202020204" pitchFamily="34" charset="0"/>
              </a:rPr>
              <a:t>presents summary sheets for each ERS concepts.</a:t>
            </a:r>
          </a:p>
          <a:p>
            <a:r>
              <a:rPr lang="en-GB" sz="1500" b="1" dirty="0">
                <a:latin typeface="Arial" panose="020B0604020202020204" pitchFamily="34" charset="0"/>
                <a:cs typeface="Arial" panose="020B0604020202020204" pitchFamily="34" charset="0"/>
              </a:rPr>
              <a:t>Appendix H</a:t>
            </a:r>
            <a:r>
              <a:rPr lang="en-GB" sz="1500" dirty="0">
                <a:latin typeface="Arial" panose="020B0604020202020204" pitchFamily="34" charset="0"/>
                <a:cs typeface="Arial" panose="020B0604020202020204" pitchFamily="34" charset="0"/>
              </a:rPr>
              <a:t> is a bibliography for further study of ERS.</a:t>
            </a: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PIARC Special Project</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1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302005" y="1417739"/>
            <a:ext cx="1298515" cy="4728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1500" b="1" dirty="0">
                <a:latin typeface="Arial" panose="020B0604020202020204" pitchFamily="34" charset="0"/>
                <a:cs typeface="Arial" panose="020B0604020202020204" pitchFamily="34" charset="0"/>
              </a:rPr>
              <a:t>Section 1</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Section 2</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Section 3</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Section 4</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Section 5</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Section 6</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Section 7</a:t>
            </a:r>
          </a:p>
          <a:p>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A</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Appendix B</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C</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D</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E</a:t>
            </a:r>
            <a:r>
              <a:rPr lang="en-GB" sz="1500" dirty="0">
                <a:latin typeface="Arial" panose="020B0604020202020204" pitchFamily="34" charset="0"/>
                <a:cs typeface="Arial" panose="020B0604020202020204" pitchFamily="34" charset="0"/>
              </a:rPr>
              <a:t> </a:t>
            </a:r>
          </a:p>
          <a:p>
            <a:r>
              <a:rPr lang="en-GB" sz="1500" b="1" dirty="0">
                <a:latin typeface="Arial" panose="020B0604020202020204" pitchFamily="34" charset="0"/>
                <a:cs typeface="Arial" panose="020B0604020202020204" pitchFamily="34" charset="0"/>
              </a:rPr>
              <a:t>Appendix F</a:t>
            </a:r>
            <a:endParaRPr lang="en-GB" sz="15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Appendix G </a:t>
            </a:r>
          </a:p>
          <a:p>
            <a:r>
              <a:rPr lang="en-GB" sz="1500" b="1" dirty="0">
                <a:latin typeface="Arial" panose="020B0604020202020204" pitchFamily="34" charset="0"/>
                <a:cs typeface="Arial" panose="020B0604020202020204" pitchFamily="34" charset="0"/>
              </a:rPr>
              <a:t>Appendix H</a:t>
            </a:r>
            <a:endParaRPr lang="en-GB" sz="15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PIARC Special Project</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ED9F6D3-7699-4BD9-AE21-3FB28972E38C}"/>
              </a:ext>
            </a:extLst>
          </p:cNvPr>
          <p:cNvSpPr txBox="1">
            <a:spLocks/>
          </p:cNvSpPr>
          <p:nvPr/>
        </p:nvSpPr>
        <p:spPr bwMode="auto">
          <a:xfrm>
            <a:off x="3104841" y="1864636"/>
            <a:ext cx="6211438" cy="8520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endParaRPr lang="en-GB" sz="15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xmlns="" id="{B54821BC-EB11-4CB9-91F7-137C5B7EEB0A}"/>
              </a:ext>
            </a:extLst>
          </p:cNvPr>
          <p:cNvSpPr txBox="1">
            <a:spLocks/>
          </p:cNvSpPr>
          <p:nvPr/>
        </p:nvSpPr>
        <p:spPr bwMode="auto">
          <a:xfrm>
            <a:off x="2188638" y="1398921"/>
            <a:ext cx="2833067"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ERS concepts</a:t>
            </a:r>
            <a:endParaRPr lang="en-GB" sz="2800" dirty="0">
              <a:solidFill>
                <a:srgbClr val="FF6600"/>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91DAB97A-BB0D-4FDC-A67B-F5D06C0E64B4}"/>
              </a:ext>
            </a:extLst>
          </p:cNvPr>
          <p:cNvSpPr txBox="1">
            <a:spLocks/>
          </p:cNvSpPr>
          <p:nvPr/>
        </p:nvSpPr>
        <p:spPr bwMode="auto">
          <a:xfrm>
            <a:off x="3237970" y="3460748"/>
            <a:ext cx="2833067"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Case studies</a:t>
            </a:r>
            <a:endParaRPr lang="en-GB" sz="2800" dirty="0">
              <a:solidFill>
                <a:srgbClr val="FF6600"/>
              </a:solidFill>
              <a:latin typeface="Arial" panose="020B0604020202020204" pitchFamily="34" charset="0"/>
              <a:cs typeface="Arial" panose="020B0604020202020204" pitchFamily="34" charset="0"/>
            </a:endParaRPr>
          </a:p>
        </p:txBody>
      </p:sp>
      <p:sp>
        <p:nvSpPr>
          <p:cNvPr id="24" name="Content Placeholder 2">
            <a:extLst>
              <a:ext uri="{FF2B5EF4-FFF2-40B4-BE49-F238E27FC236}">
                <a16:creationId xmlns:a16="http://schemas.microsoft.com/office/drawing/2014/main" xmlns="" id="{77EC7E6E-7175-4682-99E1-E6511343F77E}"/>
              </a:ext>
            </a:extLst>
          </p:cNvPr>
          <p:cNvSpPr txBox="1">
            <a:spLocks/>
          </p:cNvSpPr>
          <p:nvPr/>
        </p:nvSpPr>
        <p:spPr bwMode="auto">
          <a:xfrm>
            <a:off x="6568189" y="3534765"/>
            <a:ext cx="5080006" cy="4098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Rival and complementary technologies</a:t>
            </a:r>
            <a:endParaRPr lang="en-GB" sz="2000" dirty="0">
              <a:solidFill>
                <a:srgbClr val="FF6600"/>
              </a:solidFill>
              <a:latin typeface="Arial" panose="020B0604020202020204" pitchFamily="34" charset="0"/>
              <a:cs typeface="Arial" panose="020B0604020202020204" pitchFamily="34" charset="0"/>
            </a:endParaRPr>
          </a:p>
        </p:txBody>
      </p:sp>
      <p:sp>
        <p:nvSpPr>
          <p:cNvPr id="25" name="Content Placeholder 2">
            <a:extLst>
              <a:ext uri="{FF2B5EF4-FFF2-40B4-BE49-F238E27FC236}">
                <a16:creationId xmlns:a16="http://schemas.microsoft.com/office/drawing/2014/main" xmlns="" id="{2E40EB62-A09F-4A77-BB01-670720065384}"/>
              </a:ext>
            </a:extLst>
          </p:cNvPr>
          <p:cNvSpPr txBox="1">
            <a:spLocks/>
          </p:cNvSpPr>
          <p:nvPr/>
        </p:nvSpPr>
        <p:spPr bwMode="auto">
          <a:xfrm>
            <a:off x="9673890" y="2239187"/>
            <a:ext cx="2488203" cy="523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Risk assessment</a:t>
            </a:r>
            <a:endParaRPr lang="en-GB" sz="2000" dirty="0">
              <a:solidFill>
                <a:srgbClr val="FF6600"/>
              </a:solidFill>
              <a:latin typeface="Arial" panose="020B0604020202020204" pitchFamily="34" charset="0"/>
              <a:cs typeface="Arial" panose="020B0604020202020204" pitchFamily="34" charset="0"/>
            </a:endParaRPr>
          </a:p>
        </p:txBody>
      </p:sp>
      <p:sp>
        <p:nvSpPr>
          <p:cNvPr id="26" name="Content Placeholder 2">
            <a:extLst>
              <a:ext uri="{FF2B5EF4-FFF2-40B4-BE49-F238E27FC236}">
                <a16:creationId xmlns:a16="http://schemas.microsoft.com/office/drawing/2014/main" xmlns="" id="{203B98D3-8170-4E2A-B110-EC0652062B41}"/>
              </a:ext>
            </a:extLst>
          </p:cNvPr>
          <p:cNvSpPr txBox="1">
            <a:spLocks/>
          </p:cNvSpPr>
          <p:nvPr/>
        </p:nvSpPr>
        <p:spPr bwMode="auto">
          <a:xfrm>
            <a:off x="1719056" y="5183853"/>
            <a:ext cx="4849133" cy="3615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Regulatory framework and standards</a:t>
            </a:r>
            <a:endParaRPr lang="en-GB" sz="2000" dirty="0">
              <a:solidFill>
                <a:srgbClr val="FF6600"/>
              </a:solidFill>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xmlns="" id="{560E0537-1945-4939-8DB7-2EFC433096E5}"/>
              </a:ext>
            </a:extLst>
          </p:cNvPr>
          <p:cNvSpPr txBox="1">
            <a:spLocks/>
          </p:cNvSpPr>
          <p:nvPr/>
        </p:nvSpPr>
        <p:spPr bwMode="auto">
          <a:xfrm>
            <a:off x="1996937" y="2977509"/>
            <a:ext cx="4907711" cy="4098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Technical feasibility and challenges</a:t>
            </a:r>
            <a:endParaRPr lang="en-GB" sz="2000" dirty="0">
              <a:solidFill>
                <a:srgbClr val="FF6600"/>
              </a:solidFill>
              <a:latin typeface="Arial" panose="020B0604020202020204" pitchFamily="34" charset="0"/>
              <a:cs typeface="Arial" panose="020B0604020202020204" pitchFamily="34" charset="0"/>
            </a:endParaRPr>
          </a:p>
        </p:txBody>
      </p:sp>
      <p:sp>
        <p:nvSpPr>
          <p:cNvPr id="28" name="Content Placeholder 2">
            <a:extLst>
              <a:ext uri="{FF2B5EF4-FFF2-40B4-BE49-F238E27FC236}">
                <a16:creationId xmlns:a16="http://schemas.microsoft.com/office/drawing/2014/main" xmlns="" id="{E30BD3F4-878A-4D2E-9BFB-008E3AF26DD1}"/>
              </a:ext>
            </a:extLst>
          </p:cNvPr>
          <p:cNvSpPr txBox="1">
            <a:spLocks/>
          </p:cNvSpPr>
          <p:nvPr/>
        </p:nvSpPr>
        <p:spPr bwMode="auto">
          <a:xfrm>
            <a:off x="6295980" y="4667683"/>
            <a:ext cx="5896020" cy="523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Comparison of different ERS technologies</a:t>
            </a:r>
            <a:endParaRPr lang="en-GB" sz="2000" dirty="0">
              <a:solidFill>
                <a:srgbClr val="FF6600"/>
              </a:solidFill>
              <a:latin typeface="Arial" panose="020B0604020202020204" pitchFamily="34" charset="0"/>
              <a:cs typeface="Arial" panose="020B0604020202020204" pitchFamily="34" charset="0"/>
            </a:endParaRPr>
          </a:p>
        </p:txBody>
      </p:sp>
      <p:sp>
        <p:nvSpPr>
          <p:cNvPr id="29" name="Content Placeholder 2">
            <a:extLst>
              <a:ext uri="{FF2B5EF4-FFF2-40B4-BE49-F238E27FC236}">
                <a16:creationId xmlns:a16="http://schemas.microsoft.com/office/drawing/2014/main" xmlns="" id="{B95B4AF4-96B8-4C03-B48F-7B6C050C8CF1}"/>
              </a:ext>
            </a:extLst>
          </p:cNvPr>
          <p:cNvSpPr txBox="1">
            <a:spLocks/>
          </p:cNvSpPr>
          <p:nvPr/>
        </p:nvSpPr>
        <p:spPr bwMode="auto">
          <a:xfrm>
            <a:off x="5986183" y="2259078"/>
            <a:ext cx="4267126" cy="523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Stakeholders perspective</a:t>
            </a:r>
            <a:endParaRPr lang="en-GB" sz="2000" dirty="0">
              <a:solidFill>
                <a:srgbClr val="FF6600"/>
              </a:solidFill>
              <a:latin typeface="Arial" panose="020B0604020202020204" pitchFamily="34" charset="0"/>
              <a:cs typeface="Arial" panose="020B0604020202020204" pitchFamily="34" charset="0"/>
            </a:endParaRPr>
          </a:p>
        </p:txBody>
      </p:sp>
      <p:sp>
        <p:nvSpPr>
          <p:cNvPr id="30" name="Content Placeholder 2">
            <a:extLst>
              <a:ext uri="{FF2B5EF4-FFF2-40B4-BE49-F238E27FC236}">
                <a16:creationId xmlns:a16="http://schemas.microsoft.com/office/drawing/2014/main" xmlns="" id="{2B5BDDAE-4415-490B-AF71-A11976D43B91}"/>
              </a:ext>
            </a:extLst>
          </p:cNvPr>
          <p:cNvSpPr txBox="1">
            <a:spLocks/>
          </p:cNvSpPr>
          <p:nvPr/>
        </p:nvSpPr>
        <p:spPr bwMode="auto">
          <a:xfrm>
            <a:off x="7977356" y="5183059"/>
            <a:ext cx="2833067"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Conclusions</a:t>
            </a:r>
            <a:endParaRPr lang="en-GB" sz="2800" dirty="0">
              <a:solidFill>
                <a:srgbClr val="FF6600"/>
              </a:solidFill>
              <a:latin typeface="Arial" panose="020B0604020202020204" pitchFamily="34" charset="0"/>
              <a:cs typeface="Arial" panose="020B0604020202020204" pitchFamily="34" charset="0"/>
            </a:endParaRPr>
          </a:p>
        </p:txBody>
      </p:sp>
      <p:sp>
        <p:nvSpPr>
          <p:cNvPr id="32" name="Content Placeholder 2">
            <a:extLst>
              <a:ext uri="{FF2B5EF4-FFF2-40B4-BE49-F238E27FC236}">
                <a16:creationId xmlns:a16="http://schemas.microsoft.com/office/drawing/2014/main" xmlns="" id="{249D38E2-D129-4031-ADDC-AAF25F963E75}"/>
              </a:ext>
            </a:extLst>
          </p:cNvPr>
          <p:cNvSpPr txBox="1">
            <a:spLocks/>
          </p:cNvSpPr>
          <p:nvPr/>
        </p:nvSpPr>
        <p:spPr bwMode="auto">
          <a:xfrm>
            <a:off x="7271841" y="5814903"/>
            <a:ext cx="3672701" cy="6029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Safety and security</a:t>
            </a:r>
            <a:endParaRPr lang="en-GB" sz="2800" dirty="0">
              <a:solidFill>
                <a:srgbClr val="FF6600"/>
              </a:solidFill>
              <a:latin typeface="Arial" panose="020B0604020202020204" pitchFamily="34" charset="0"/>
              <a:cs typeface="Arial" panose="020B0604020202020204" pitchFamily="34" charset="0"/>
            </a:endParaRPr>
          </a:p>
        </p:txBody>
      </p:sp>
      <p:sp>
        <p:nvSpPr>
          <p:cNvPr id="33" name="Content Placeholder 2">
            <a:extLst>
              <a:ext uri="{FF2B5EF4-FFF2-40B4-BE49-F238E27FC236}">
                <a16:creationId xmlns:a16="http://schemas.microsoft.com/office/drawing/2014/main" xmlns="" id="{CBBF6F2A-2C86-4FCC-876B-C08BDAEDBE1B}"/>
              </a:ext>
            </a:extLst>
          </p:cNvPr>
          <p:cNvSpPr txBox="1">
            <a:spLocks/>
          </p:cNvSpPr>
          <p:nvPr/>
        </p:nvSpPr>
        <p:spPr bwMode="auto">
          <a:xfrm>
            <a:off x="1938691" y="4024073"/>
            <a:ext cx="7919765" cy="463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Impact on infrastructure and maintenance</a:t>
            </a:r>
            <a:endParaRPr lang="en-GB" sz="2800" dirty="0">
              <a:solidFill>
                <a:srgbClr val="FF6600"/>
              </a:solidFill>
              <a:latin typeface="Arial" panose="020B0604020202020204" pitchFamily="34" charset="0"/>
              <a:cs typeface="Arial" panose="020B0604020202020204" pitchFamily="34" charset="0"/>
            </a:endParaRPr>
          </a:p>
        </p:txBody>
      </p:sp>
      <p:sp>
        <p:nvSpPr>
          <p:cNvPr id="34" name="Content Placeholder 2">
            <a:extLst>
              <a:ext uri="{FF2B5EF4-FFF2-40B4-BE49-F238E27FC236}">
                <a16:creationId xmlns:a16="http://schemas.microsoft.com/office/drawing/2014/main" xmlns="" id="{3422804B-8F6D-4668-9172-C76F1953315E}"/>
              </a:ext>
            </a:extLst>
          </p:cNvPr>
          <p:cNvSpPr txBox="1">
            <a:spLocks/>
          </p:cNvSpPr>
          <p:nvPr/>
        </p:nvSpPr>
        <p:spPr bwMode="auto">
          <a:xfrm>
            <a:off x="5986184" y="1329549"/>
            <a:ext cx="6035240" cy="4592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Environmental and social impacts</a:t>
            </a:r>
            <a:endParaRPr lang="en-GB" sz="2800" dirty="0">
              <a:solidFill>
                <a:srgbClr val="FF6600"/>
              </a:solidFill>
              <a:latin typeface="Arial" panose="020B0604020202020204" pitchFamily="34" charset="0"/>
              <a:cs typeface="Arial" panose="020B0604020202020204" pitchFamily="34" charset="0"/>
            </a:endParaRPr>
          </a:p>
        </p:txBody>
      </p:sp>
      <p:sp>
        <p:nvSpPr>
          <p:cNvPr id="35" name="Content Placeholder 2">
            <a:extLst>
              <a:ext uri="{FF2B5EF4-FFF2-40B4-BE49-F238E27FC236}">
                <a16:creationId xmlns:a16="http://schemas.microsoft.com/office/drawing/2014/main" xmlns="" id="{ECC05A22-7E0A-4519-B683-23A4AAB3AE35}"/>
              </a:ext>
            </a:extLst>
          </p:cNvPr>
          <p:cNvSpPr txBox="1">
            <a:spLocks/>
          </p:cNvSpPr>
          <p:nvPr/>
        </p:nvSpPr>
        <p:spPr bwMode="auto">
          <a:xfrm>
            <a:off x="1483627" y="2393908"/>
            <a:ext cx="4929247"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Types of business models</a:t>
            </a:r>
            <a:endParaRPr lang="en-GB" sz="2800" dirty="0">
              <a:solidFill>
                <a:srgbClr val="FF6600"/>
              </a:solidFill>
              <a:latin typeface="Arial" panose="020B0604020202020204" pitchFamily="34" charset="0"/>
              <a:cs typeface="Arial" panose="020B0604020202020204" pitchFamily="34" charset="0"/>
            </a:endParaRPr>
          </a:p>
        </p:txBody>
      </p:sp>
      <p:sp>
        <p:nvSpPr>
          <p:cNvPr id="36" name="Content Placeholder 2">
            <a:extLst>
              <a:ext uri="{FF2B5EF4-FFF2-40B4-BE49-F238E27FC236}">
                <a16:creationId xmlns:a16="http://schemas.microsoft.com/office/drawing/2014/main" xmlns="" id="{2B223C61-62B9-40FF-8912-E15DBBA8D78F}"/>
              </a:ext>
            </a:extLst>
          </p:cNvPr>
          <p:cNvSpPr txBox="1">
            <a:spLocks/>
          </p:cNvSpPr>
          <p:nvPr/>
        </p:nvSpPr>
        <p:spPr bwMode="auto">
          <a:xfrm>
            <a:off x="8084924" y="2881127"/>
            <a:ext cx="2833067"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Future ERS</a:t>
            </a:r>
            <a:endParaRPr lang="en-GB" sz="2800" dirty="0">
              <a:solidFill>
                <a:srgbClr val="FF6600"/>
              </a:solidFill>
              <a:latin typeface="Arial" panose="020B0604020202020204" pitchFamily="34" charset="0"/>
              <a:cs typeface="Arial" panose="020B0604020202020204" pitchFamily="34" charset="0"/>
            </a:endParaRPr>
          </a:p>
        </p:txBody>
      </p:sp>
      <p:sp>
        <p:nvSpPr>
          <p:cNvPr id="37" name="Content Placeholder 2">
            <a:extLst>
              <a:ext uri="{FF2B5EF4-FFF2-40B4-BE49-F238E27FC236}">
                <a16:creationId xmlns:a16="http://schemas.microsoft.com/office/drawing/2014/main" xmlns="" id="{9629C290-41C6-454C-957E-A1F57D32C6AB}"/>
              </a:ext>
            </a:extLst>
          </p:cNvPr>
          <p:cNvSpPr txBox="1">
            <a:spLocks/>
          </p:cNvSpPr>
          <p:nvPr/>
        </p:nvSpPr>
        <p:spPr bwMode="auto">
          <a:xfrm>
            <a:off x="2432436" y="5796468"/>
            <a:ext cx="3648574" cy="63985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800" b="1" dirty="0">
                <a:solidFill>
                  <a:srgbClr val="FF6600"/>
                </a:solidFill>
                <a:latin typeface="Arial" panose="020B0604020202020204" pitchFamily="34" charset="0"/>
                <a:cs typeface="Arial" panose="020B0604020202020204" pitchFamily="34" charset="0"/>
              </a:rPr>
              <a:t>Recommendations</a:t>
            </a:r>
            <a:endParaRPr lang="en-GB" sz="2800" dirty="0">
              <a:solidFill>
                <a:srgbClr val="FF6600"/>
              </a:solidFill>
              <a:latin typeface="Arial" panose="020B0604020202020204" pitchFamily="34" charset="0"/>
              <a:cs typeface="Arial" panose="020B0604020202020204" pitchFamily="34" charset="0"/>
            </a:endParaRPr>
          </a:p>
        </p:txBody>
      </p:sp>
      <p:sp>
        <p:nvSpPr>
          <p:cNvPr id="38" name="Content Placeholder 2">
            <a:extLst>
              <a:ext uri="{FF2B5EF4-FFF2-40B4-BE49-F238E27FC236}">
                <a16:creationId xmlns:a16="http://schemas.microsoft.com/office/drawing/2014/main" xmlns="" id="{8AA2773A-275E-4A6E-B29D-62B66CA96254}"/>
              </a:ext>
            </a:extLst>
          </p:cNvPr>
          <p:cNvSpPr txBox="1">
            <a:spLocks/>
          </p:cNvSpPr>
          <p:nvPr/>
        </p:nvSpPr>
        <p:spPr bwMode="auto">
          <a:xfrm>
            <a:off x="3878779" y="1876281"/>
            <a:ext cx="3035434" cy="523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Cost-benefit analysis</a:t>
            </a:r>
            <a:endParaRPr lang="en-GB" sz="2000" dirty="0">
              <a:solidFill>
                <a:srgbClr val="FF6600"/>
              </a:solidFill>
              <a:latin typeface="Arial" panose="020B0604020202020204" pitchFamily="34" charset="0"/>
              <a:cs typeface="Arial" panose="020B0604020202020204" pitchFamily="34" charset="0"/>
            </a:endParaRPr>
          </a:p>
        </p:txBody>
      </p:sp>
      <p:sp>
        <p:nvSpPr>
          <p:cNvPr id="39" name="Content Placeholder 2">
            <a:extLst>
              <a:ext uri="{FF2B5EF4-FFF2-40B4-BE49-F238E27FC236}">
                <a16:creationId xmlns:a16="http://schemas.microsoft.com/office/drawing/2014/main" xmlns="" id="{EAFFCD56-C5B5-47EB-B23F-F3E16428A76E}"/>
              </a:ext>
            </a:extLst>
          </p:cNvPr>
          <p:cNvSpPr txBox="1">
            <a:spLocks/>
          </p:cNvSpPr>
          <p:nvPr/>
        </p:nvSpPr>
        <p:spPr bwMode="auto">
          <a:xfrm>
            <a:off x="1777977" y="4577075"/>
            <a:ext cx="4267126" cy="523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r>
              <a:rPr lang="en-GB" sz="2000" b="1" dirty="0">
                <a:solidFill>
                  <a:srgbClr val="FF6600"/>
                </a:solidFill>
                <a:latin typeface="Arial" panose="020B0604020202020204" pitchFamily="34" charset="0"/>
                <a:cs typeface="Arial" panose="020B0604020202020204" pitchFamily="34" charset="0"/>
              </a:rPr>
              <a:t>Implementation in LMIC</a:t>
            </a:r>
            <a:endParaRPr lang="en-GB" sz="2000"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4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p:bldP spid="25" grpId="0"/>
      <p:bldP spid="26" grpId="0"/>
      <p:bldP spid="27" grpId="0"/>
      <p:bldP spid="28" grpId="0"/>
      <p:bldP spid="29" grpId="0"/>
      <p:bldP spid="30" grpId="0"/>
      <p:bldP spid="32"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p>
          <a:p>
            <a:pPr algn="r"/>
            <a:r>
              <a:rPr lang="en-US" altLang="en-US" sz="3000" b="0" kern="0" dirty="0">
                <a:latin typeface="Arial" panose="020B0604020202020204" pitchFamily="34" charset="0"/>
                <a:ea typeface="ＭＳ Ｐゴシック" pitchFamily="34" charset="-128"/>
                <a:cs typeface="Arial" panose="020B0604020202020204" pitchFamily="34" charset="0"/>
              </a:rPr>
              <a:t>PIARC Special Project</a:t>
            </a:r>
            <a:endParaRPr lang="en-US" altLang="en-US" sz="2600" b="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BE7CF3EB-1EE9-4D37-A9C6-3E27D802E4DA}"/>
              </a:ext>
            </a:extLst>
          </p:cNvPr>
          <p:cNvSpPr txBox="1">
            <a:spLocks/>
          </p:cNvSpPr>
          <p:nvPr/>
        </p:nvSpPr>
        <p:spPr bwMode="auto">
          <a:xfrm>
            <a:off x="444617" y="1602297"/>
            <a:ext cx="11392249" cy="14093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indent="0">
              <a:buClrTx/>
              <a:buSzPct val="100000"/>
              <a:defRPr/>
            </a:pPr>
            <a:r>
              <a:rPr lang="en-GB" sz="2000" b="1" kern="0" dirty="0">
                <a:latin typeface="Arial"/>
              </a:rPr>
              <a:t>The report is available for free at www.piarc.org </a:t>
            </a:r>
            <a:r>
              <a:rPr lang="en-GB" sz="2000" kern="0" dirty="0">
                <a:latin typeface="Arial"/>
              </a:rPr>
              <a:t>in English version (free registration).</a:t>
            </a:r>
          </a:p>
          <a:p>
            <a:pPr marL="0" indent="0">
              <a:buClrTx/>
              <a:buSzPct val="100000"/>
              <a:defRPr/>
            </a:pPr>
            <a:endParaRPr lang="en-GB" sz="800" kern="0" dirty="0">
              <a:latin typeface="Arial"/>
            </a:endParaRPr>
          </a:p>
          <a:p>
            <a:pPr marL="0" indent="0">
              <a:buClrTx/>
              <a:buSzPct val="100000"/>
              <a:defRPr/>
            </a:pPr>
            <a:r>
              <a:rPr lang="en-GB" sz="2000" kern="0" dirty="0">
                <a:latin typeface="Arial"/>
              </a:rPr>
              <a:t>French and Spanish versions will be available in the following weeks.</a:t>
            </a:r>
          </a:p>
          <a:p>
            <a:pPr marL="0" marR="0" lvl="0" indent="0" algn="l" defTabSz="914400" rtl="0" eaLnBrk="1" fontAlgn="base" latinLnBrk="0" hangingPunct="1">
              <a:lnSpc>
                <a:spcPct val="100000"/>
              </a:lnSpc>
              <a:spcBef>
                <a:spcPct val="20000"/>
              </a:spcBef>
              <a:spcAft>
                <a:spcPct val="0"/>
              </a:spcAft>
              <a:buClrTx/>
              <a:buSzPct val="100000"/>
              <a:buFont typeface="Monotype Sorts" pitchFamily="1" charset="2"/>
              <a:buNone/>
              <a:tabLst/>
              <a:defRPr/>
            </a:pPr>
            <a:endParaRPr lang="es-ES" sz="2400" kern="0" dirty="0">
              <a:latin typeface="Arial"/>
            </a:endParaRPr>
          </a:p>
        </p:txBody>
      </p:sp>
      <p:pic>
        <p:nvPicPr>
          <p:cNvPr id="2" name="Image 1">
            <a:extLst>
              <a:ext uri="{FF2B5EF4-FFF2-40B4-BE49-F238E27FC236}">
                <a16:creationId xmlns:a16="http://schemas.microsoft.com/office/drawing/2014/main" xmlns="" id="{EC6D6A69-8645-4512-B8A4-1D23879C4BCF}"/>
              </a:ext>
            </a:extLst>
          </p:cNvPr>
          <p:cNvPicPr>
            <a:picLocks noChangeAspect="1"/>
          </p:cNvPicPr>
          <p:nvPr/>
        </p:nvPicPr>
        <p:blipFill rotWithShape="1">
          <a:blip r:embed="rId3"/>
          <a:srcRect l="24220" t="3667" r="24174" b="15719"/>
          <a:stretch/>
        </p:blipFill>
        <p:spPr>
          <a:xfrm>
            <a:off x="1730929" y="2731741"/>
            <a:ext cx="4569204" cy="4014931"/>
          </a:xfrm>
          <a:prstGeom prst="rect">
            <a:avLst/>
          </a:prstGeom>
        </p:spPr>
      </p:pic>
      <p:pic>
        <p:nvPicPr>
          <p:cNvPr id="3" name="Image 2">
            <a:extLst>
              <a:ext uri="{FF2B5EF4-FFF2-40B4-BE49-F238E27FC236}">
                <a16:creationId xmlns:a16="http://schemas.microsoft.com/office/drawing/2014/main" xmlns="" id="{1A9E00E6-C05F-408D-BE06-A4F296EB67F7}"/>
              </a:ext>
            </a:extLst>
          </p:cNvPr>
          <p:cNvPicPr>
            <a:picLocks noChangeAspect="1"/>
          </p:cNvPicPr>
          <p:nvPr/>
        </p:nvPicPr>
        <p:blipFill rotWithShape="1">
          <a:blip r:embed="rId4"/>
          <a:srcRect l="31720" t="6850" r="32706" b="3975"/>
          <a:stretch/>
        </p:blipFill>
        <p:spPr>
          <a:xfrm>
            <a:off x="8614053" y="2206304"/>
            <a:ext cx="3021477" cy="4260460"/>
          </a:xfrm>
          <a:prstGeom prst="rect">
            <a:avLst/>
          </a:prstGeom>
        </p:spPr>
      </p:pic>
      <p:sp>
        <p:nvSpPr>
          <p:cNvPr id="8" name="Ellipse 7">
            <a:extLst>
              <a:ext uri="{FF2B5EF4-FFF2-40B4-BE49-F238E27FC236}">
                <a16:creationId xmlns:a16="http://schemas.microsoft.com/office/drawing/2014/main" xmlns="" id="{F8BD5F64-E250-4760-B146-3B4C53431694}"/>
              </a:ext>
            </a:extLst>
          </p:cNvPr>
          <p:cNvSpPr/>
          <p:nvPr/>
        </p:nvSpPr>
        <p:spPr>
          <a:xfrm>
            <a:off x="3942826" y="5385732"/>
            <a:ext cx="1342238" cy="352338"/>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cteur droit avec flèche 9">
            <a:extLst>
              <a:ext uri="{FF2B5EF4-FFF2-40B4-BE49-F238E27FC236}">
                <a16:creationId xmlns:a16="http://schemas.microsoft.com/office/drawing/2014/main" xmlns="" id="{0EC8754D-668D-43EA-9555-BB548E39FC03}"/>
              </a:ext>
            </a:extLst>
          </p:cNvPr>
          <p:cNvCxnSpPr/>
          <p:nvPr/>
        </p:nvCxnSpPr>
        <p:spPr>
          <a:xfrm flipV="1">
            <a:off x="5553512" y="4798503"/>
            <a:ext cx="2692866" cy="755009"/>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7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E63F9B26-AA0E-455B-B449-CBCAB1486EB4}"/>
              </a:ext>
            </a:extLst>
          </p:cNvPr>
          <p:cNvSpPr txBox="1">
            <a:spLocks/>
          </p:cNvSpPr>
          <p:nvPr/>
        </p:nvSpPr>
        <p:spPr bwMode="auto">
          <a:xfrm>
            <a:off x="1" y="3003259"/>
            <a:ext cx="12192000" cy="27746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3" indent="-342893" algn="l" rtl="0" eaLnBrk="1" fontAlgn="base" hangingPunct="1">
              <a:spcBef>
                <a:spcPct val="20000"/>
              </a:spcBef>
              <a:spcAft>
                <a:spcPct val="0"/>
              </a:spcAft>
              <a:buClr>
                <a:schemeClr val="folHlink"/>
              </a:buClr>
              <a:buSzPct val="75000"/>
              <a:buFont typeface="Monotype Sorts" pitchFamily="1" charset="2"/>
              <a:defRPr sz="3200">
                <a:solidFill>
                  <a:srgbClr val="154576"/>
                </a:solidFill>
                <a:latin typeface="+mn-lt"/>
                <a:ea typeface="ＭＳ Ｐゴシック" pitchFamily="-104" charset="-128"/>
                <a:cs typeface="ＭＳ Ｐゴシック" pitchFamily="-104" charset="-128"/>
              </a:defRPr>
            </a:lvl1pPr>
            <a:lvl2pPr marL="742936" indent="-285744" algn="l" rtl="0" eaLnBrk="1" fontAlgn="base" hangingPunct="1">
              <a:spcBef>
                <a:spcPct val="20000"/>
              </a:spcBef>
              <a:spcAft>
                <a:spcPct val="0"/>
              </a:spcAft>
              <a:buClr>
                <a:schemeClr val="folHlink"/>
              </a:buClr>
              <a:buSzPct val="60000"/>
              <a:buFont typeface="Monotype Sorts" pitchFamily="1" charset="2"/>
              <a:defRPr sz="2800">
                <a:solidFill>
                  <a:srgbClr val="154576"/>
                </a:solidFill>
                <a:latin typeface="+mn-lt"/>
                <a:ea typeface="ＭＳ Ｐゴシック" pitchFamily="-104" charset="-128"/>
              </a:defRPr>
            </a:lvl2pPr>
            <a:lvl3pPr marL="1142978" indent="-228595" algn="l" rtl="0" eaLnBrk="1" fontAlgn="base" hangingPunct="1">
              <a:spcBef>
                <a:spcPct val="20000"/>
              </a:spcBef>
              <a:spcAft>
                <a:spcPct val="0"/>
              </a:spcAft>
              <a:buClr>
                <a:schemeClr val="folHlink"/>
              </a:buClr>
              <a:buSzPct val="60000"/>
              <a:buFont typeface="Monotype Sorts" pitchFamily="1" charset="2"/>
              <a:defRPr sz="2400">
                <a:solidFill>
                  <a:srgbClr val="154576"/>
                </a:solidFill>
                <a:latin typeface="+mn-lt"/>
                <a:ea typeface="ＭＳ Ｐゴシック" pitchFamily="-104" charset="-128"/>
              </a:defRPr>
            </a:lvl3pPr>
            <a:lvl4pPr marL="1600169" indent="-228595" algn="l" rtl="0" eaLnBrk="1" fontAlgn="base" hangingPunct="1">
              <a:spcBef>
                <a:spcPct val="20000"/>
              </a:spcBef>
              <a:spcAft>
                <a:spcPct val="0"/>
              </a:spcAft>
              <a:buClr>
                <a:schemeClr val="folHlink"/>
              </a:buClr>
              <a:buSzPct val="60000"/>
              <a:buFont typeface="Monotype Sorts" pitchFamily="1" charset="2"/>
              <a:defRPr sz="2000">
                <a:solidFill>
                  <a:srgbClr val="154576"/>
                </a:solidFill>
                <a:latin typeface="+mn-lt"/>
                <a:ea typeface="ＭＳ Ｐゴシック" pitchFamily="-104" charset="-128"/>
              </a:defRPr>
            </a:lvl4pPr>
            <a:lvl5pPr marL="2057360" indent="-228595" algn="l" rtl="0" eaLnBrk="1" fontAlgn="base" hangingPunct="1">
              <a:spcBef>
                <a:spcPct val="20000"/>
              </a:spcBef>
              <a:spcAft>
                <a:spcPct val="0"/>
              </a:spcAft>
              <a:buClr>
                <a:schemeClr val="folHlink"/>
              </a:buClr>
              <a:buSzPct val="75000"/>
              <a:buFont typeface="Monotype Sorts" pitchFamily="1" charset="2"/>
              <a:defRPr sz="2000">
                <a:solidFill>
                  <a:srgbClr val="154576"/>
                </a:solidFill>
                <a:latin typeface="+mn-lt"/>
                <a:ea typeface="ＭＳ Ｐゴシック" pitchFamily="-104" charset="-128"/>
              </a:defRPr>
            </a:lvl5pPr>
            <a:lvl6pPr marL="251455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6pPr>
            <a:lvl7pPr marL="2971742"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7pPr>
            <a:lvl8pPr marL="342893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8pPr>
            <a:lvl9pPr marL="3886124" indent="-228595" algn="l" rtl="0" eaLnBrk="1" fontAlgn="base" hangingPunct="1">
              <a:spcBef>
                <a:spcPct val="20000"/>
              </a:spcBef>
              <a:spcAft>
                <a:spcPct val="0"/>
              </a:spcAft>
              <a:buClr>
                <a:schemeClr val="folHlink"/>
              </a:buClr>
              <a:buSzPct val="75000"/>
              <a:buFont typeface="Monotype Sorts" pitchFamily="2" charset="2"/>
              <a:defRPr sz="2000">
                <a:solidFill>
                  <a:srgbClr val="154576"/>
                </a:solidFill>
                <a:latin typeface="+mn-lt"/>
              </a:defRPr>
            </a:lvl9pPr>
          </a:lstStyle>
          <a:p>
            <a:pPr marL="0" lvl="0" indent="0" algn="ctr">
              <a:buClrTx/>
              <a:buSzPct val="100000"/>
              <a:defRPr/>
            </a:pPr>
            <a:r>
              <a:rPr lang="en-GB" sz="2400" kern="0" dirty="0">
                <a:latin typeface="Arial"/>
              </a:rPr>
              <a:t>ERS: technical aspects</a:t>
            </a:r>
          </a:p>
          <a:p>
            <a:pPr marL="0" lvl="0" indent="0" algn="ctr">
              <a:buClrTx/>
              <a:buSzPct val="100000"/>
              <a:defRPr/>
            </a:pPr>
            <a:endParaRPr lang="en-GB" sz="2400" kern="0" dirty="0">
              <a:latin typeface="Arial"/>
            </a:endParaRPr>
          </a:p>
          <a:p>
            <a:pPr marL="0" lvl="0" indent="0" algn="ctr">
              <a:buClrTx/>
              <a:buSzPct val="100000"/>
              <a:defRPr/>
            </a:pPr>
            <a:r>
              <a:rPr lang="en-GB" sz="2400" kern="0" dirty="0">
                <a:solidFill>
                  <a:srgbClr val="FF6600"/>
                </a:solidFill>
                <a:latin typeface="Arial"/>
              </a:rPr>
              <a:t>Dominic Leal</a:t>
            </a:r>
            <a:endParaRPr lang="en-GB" sz="2400" kern="0" dirty="0">
              <a:latin typeface="Arial"/>
            </a:endParaRPr>
          </a:p>
        </p:txBody>
      </p:sp>
      <p:sp>
        <p:nvSpPr>
          <p:cNvPr id="7" name="Title 1">
            <a:extLst>
              <a:ext uri="{FF2B5EF4-FFF2-40B4-BE49-F238E27FC236}">
                <a16:creationId xmlns:a16="http://schemas.microsoft.com/office/drawing/2014/main" xmlns="" id="{FB0497F3-8997-4E17-9391-F4258DD1A234}"/>
              </a:ext>
            </a:extLst>
          </p:cNvPr>
          <p:cNvSpPr txBox="1">
            <a:spLocks/>
          </p:cNvSpPr>
          <p:nvPr/>
        </p:nvSpPr>
        <p:spPr bwMode="auto">
          <a:xfrm>
            <a:off x="2776756" y="165484"/>
            <a:ext cx="9244668" cy="639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154576"/>
                </a:solidFill>
                <a:latin typeface="+mj-lt"/>
                <a:ea typeface="ＭＳ Ｐゴシック" pitchFamily="-104" charset="-128"/>
                <a:cs typeface="ＭＳ Ｐゴシック" pitchFamily="-104" charset="-128"/>
              </a:defRPr>
            </a:lvl1pPr>
            <a:lvl2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2pPr>
            <a:lvl3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3pPr>
            <a:lvl4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4pPr>
            <a:lvl5pPr algn="l" rtl="0" eaLnBrk="1" fontAlgn="base" hangingPunct="1">
              <a:spcBef>
                <a:spcPct val="0"/>
              </a:spcBef>
              <a:spcAft>
                <a:spcPct val="0"/>
              </a:spcAft>
              <a:defRPr sz="3600" b="1">
                <a:solidFill>
                  <a:srgbClr val="154576"/>
                </a:solidFill>
                <a:latin typeface="Arial" charset="0"/>
                <a:ea typeface="ＭＳ Ｐゴシック" pitchFamily="-104" charset="-128"/>
                <a:cs typeface="ＭＳ Ｐゴシック" pitchFamily="-104" charset="-128"/>
              </a:defRPr>
            </a:lvl5pPr>
            <a:lvl6pPr marL="457191" algn="l" rtl="0" eaLnBrk="1" fontAlgn="base" hangingPunct="1">
              <a:spcBef>
                <a:spcPct val="0"/>
              </a:spcBef>
              <a:spcAft>
                <a:spcPct val="0"/>
              </a:spcAft>
              <a:defRPr sz="3600" b="1">
                <a:solidFill>
                  <a:srgbClr val="154576"/>
                </a:solidFill>
                <a:latin typeface="Arial" charset="0"/>
              </a:defRPr>
            </a:lvl6pPr>
            <a:lvl7pPr marL="914382" algn="l" rtl="0" eaLnBrk="1" fontAlgn="base" hangingPunct="1">
              <a:spcBef>
                <a:spcPct val="0"/>
              </a:spcBef>
              <a:spcAft>
                <a:spcPct val="0"/>
              </a:spcAft>
              <a:defRPr sz="3600" b="1">
                <a:solidFill>
                  <a:srgbClr val="154576"/>
                </a:solidFill>
                <a:latin typeface="Arial" charset="0"/>
              </a:defRPr>
            </a:lvl7pPr>
            <a:lvl8pPr marL="1371574" algn="l" rtl="0" eaLnBrk="1" fontAlgn="base" hangingPunct="1">
              <a:spcBef>
                <a:spcPct val="0"/>
              </a:spcBef>
              <a:spcAft>
                <a:spcPct val="0"/>
              </a:spcAft>
              <a:defRPr sz="3600" b="1">
                <a:solidFill>
                  <a:srgbClr val="154576"/>
                </a:solidFill>
                <a:latin typeface="Arial" charset="0"/>
              </a:defRPr>
            </a:lvl8pPr>
            <a:lvl9pPr marL="1828765" algn="l" rtl="0" eaLnBrk="1" fontAlgn="base" hangingPunct="1">
              <a:spcBef>
                <a:spcPct val="0"/>
              </a:spcBef>
              <a:spcAft>
                <a:spcPct val="0"/>
              </a:spcAft>
              <a:defRPr sz="3600" b="1">
                <a:solidFill>
                  <a:srgbClr val="154576"/>
                </a:solidFill>
                <a:latin typeface="Arial" charset="0"/>
              </a:defRPr>
            </a:lvl9pPr>
          </a:lstStyle>
          <a:p>
            <a:pPr algn="r"/>
            <a:r>
              <a:rPr lang="en-US" altLang="en-US" sz="3000" kern="0" dirty="0">
                <a:latin typeface="Arial" panose="020B0604020202020204" pitchFamily="34" charset="0"/>
                <a:ea typeface="ＭＳ Ｐゴシック" pitchFamily="34" charset="-128"/>
                <a:cs typeface="Arial" panose="020B0604020202020204" pitchFamily="34" charset="0"/>
              </a:rPr>
              <a:t>Electric Road Systems: a solution for the future?</a:t>
            </a:r>
            <a:endParaRPr lang="en-US" altLang="en-US" sz="2600" kern="0" dirty="0">
              <a:ea typeface="ＭＳ Ｐゴシック" pitchFamily="34" charset="-128"/>
            </a:endParaRPr>
          </a:p>
        </p:txBody>
      </p:sp>
      <p:pic>
        <p:nvPicPr>
          <p:cNvPr id="4" name="Picture 23" descr="Image result for transport research laboratory 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8" t="32738" r="18447" b="33631"/>
          <a:stretch/>
        </p:blipFill>
        <p:spPr bwMode="auto">
          <a:xfrm>
            <a:off x="1600520" y="251501"/>
            <a:ext cx="1176236" cy="46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105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4610</TotalTime>
  <Words>2241</Words>
  <Application>Microsoft Office PowerPoint</Application>
  <PresentationFormat>Widescreen</PresentationFormat>
  <Paragraphs>316</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Calibri Light</vt:lpstr>
      <vt:lpstr>Monotype Sorts</vt:lpstr>
      <vt:lpstr>Symbol</vt:lpstr>
      <vt:lpstr>Times New Roman</vt:lpstr>
      <vt:lpstr>Verdana</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Miguel Caso Florez</dc:creator>
  <cp:lastModifiedBy>Yvonne Szuca</cp:lastModifiedBy>
  <cp:revision>97</cp:revision>
  <dcterms:created xsi:type="dcterms:W3CDTF">2018-11-08T13:34:03Z</dcterms:created>
  <dcterms:modified xsi:type="dcterms:W3CDTF">2018-11-19T10:24:30Z</dcterms:modified>
</cp:coreProperties>
</file>